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0"/>
  </p:notes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 id="268" r:id="rId14"/>
    <p:sldId id="269" r:id="rId15"/>
    <p:sldId id="270" r:id="rId16"/>
    <p:sldId id="271" r:id="rId17"/>
    <p:sldId id="293" r:id="rId18"/>
    <p:sldId id="272" r:id="rId19"/>
    <p:sldId id="273" r:id="rId20"/>
    <p:sldId id="274" r:id="rId21"/>
    <p:sldId id="275" r:id="rId22"/>
    <p:sldId id="277" r:id="rId23"/>
    <p:sldId id="276" r:id="rId24"/>
    <p:sldId id="278" r:id="rId25"/>
    <p:sldId id="294" r:id="rId26"/>
    <p:sldId id="279" r:id="rId27"/>
    <p:sldId id="280" r:id="rId28"/>
    <p:sldId id="281" r:id="rId29"/>
    <p:sldId id="282" r:id="rId30"/>
    <p:sldId id="283" r:id="rId31"/>
    <p:sldId id="284" r:id="rId32"/>
    <p:sldId id="285" r:id="rId33"/>
    <p:sldId id="286" r:id="rId34"/>
    <p:sldId id="295" r:id="rId35"/>
    <p:sldId id="287" r:id="rId36"/>
    <p:sldId id="288" r:id="rId37"/>
    <p:sldId id="289" r:id="rId38"/>
    <p:sldId id="290" r:id="rId39"/>
    <p:sldId id="291" r:id="rId40"/>
    <p:sldId id="292"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43" r:id="rId71"/>
    <p:sldId id="325" r:id="rId72"/>
    <p:sldId id="326" r:id="rId73"/>
    <p:sldId id="327" r:id="rId74"/>
    <p:sldId id="328" r:id="rId75"/>
    <p:sldId id="329" r:id="rId76"/>
    <p:sldId id="342"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8" d="100"/>
          <a:sy n="48" d="100"/>
        </p:scale>
        <p:origin x="-1302" y="-3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5E9F5C-38E1-4169-BFEF-EE9A7984D03C}" type="datetimeFigureOut">
              <a:rPr lang="en-US" smtClean="0"/>
              <a:pPr/>
              <a:t>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300B5-C22D-4EF0-9749-4758D8192B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Sunlight is absorbed by tree,</a:t>
            </a:r>
            <a:r>
              <a:rPr lang="en-US" baseline="0" dirty="0" smtClean="0"/>
              <a:t> leaves take in carbon dioxide, release oxygen, elephant eats the leaves, leaves fall, they are decomposed by organisms that recycle nutrients back to soil, taken up by the roots of trees</a:t>
            </a:r>
            <a:endParaRPr lang="en-US" dirty="0"/>
          </a:p>
        </p:txBody>
      </p:sp>
      <p:sp>
        <p:nvSpPr>
          <p:cNvPr id="4" name="Slide Number Placeholder 3"/>
          <p:cNvSpPr>
            <a:spLocks noGrp="1"/>
          </p:cNvSpPr>
          <p:nvPr>
            <p:ph type="sldNum" sz="quarter" idx="10"/>
          </p:nvPr>
        </p:nvSpPr>
        <p:spPr/>
        <p:txBody>
          <a:bodyPr/>
          <a:lstStyle/>
          <a:p>
            <a:fld id="{013300B5-C22D-4EF0-9749-4758D8192B6D}"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Plant cells use Chemical Energy to do work by growing new leaves</a:t>
            </a:r>
            <a:endParaRPr lang="en-US" dirty="0"/>
          </a:p>
        </p:txBody>
      </p:sp>
      <p:sp>
        <p:nvSpPr>
          <p:cNvPr id="4" name="Slide Number Placeholder 3"/>
          <p:cNvSpPr>
            <a:spLocks noGrp="1"/>
          </p:cNvSpPr>
          <p:nvPr>
            <p:ph type="sldNum" sz="quarter" idx="10"/>
          </p:nvPr>
        </p:nvSpPr>
        <p:spPr/>
        <p:txBody>
          <a:bodyPr/>
          <a:lstStyle/>
          <a:p>
            <a:fld id="{013300B5-C22D-4EF0-9749-4758D8192B6D}"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hydrogen molecules plus an oxygen molecule give you two water molecules</a:t>
            </a:r>
            <a:endParaRPr lang="en-US" dirty="0"/>
          </a:p>
        </p:txBody>
      </p:sp>
      <p:sp>
        <p:nvSpPr>
          <p:cNvPr id="4" name="Slide Number Placeholder 3"/>
          <p:cNvSpPr>
            <a:spLocks noGrp="1"/>
          </p:cNvSpPr>
          <p:nvPr>
            <p:ph type="sldNum" sz="quarter" idx="10"/>
          </p:nvPr>
        </p:nvSpPr>
        <p:spPr/>
        <p:txBody>
          <a:bodyPr/>
          <a:lstStyle/>
          <a:p>
            <a:fld id="{013300B5-C22D-4EF0-9749-4758D8192B6D}" type="slidenum">
              <a:rPr lang="en-US" smtClean="0"/>
              <a:pPr/>
              <a:t>86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4B62C68-EB85-4A25-9D19-7138288FD0D8}" type="datetimeFigureOut">
              <a:rPr lang="en-US" smtClean="0"/>
              <a:pPr/>
              <a:t>1/8/2013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0F53053-D92A-4757-ABE1-6104653741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B62C68-EB85-4A25-9D19-7138288FD0D8}" type="datetimeFigureOut">
              <a:rPr lang="en-US" smtClean="0"/>
              <a:pPr/>
              <a:t>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F53053-D92A-4757-ABE1-6104653741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B62C68-EB85-4A25-9D19-7138288FD0D8}" type="datetimeFigureOut">
              <a:rPr lang="en-US" smtClean="0"/>
              <a:pPr/>
              <a:t>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F53053-D92A-4757-ABE1-6104653741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B62C68-EB85-4A25-9D19-7138288FD0D8}" type="datetimeFigureOut">
              <a:rPr lang="en-US" smtClean="0"/>
              <a:pPr/>
              <a:t>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F53053-D92A-4757-ABE1-6104653741A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B62C68-EB85-4A25-9D19-7138288FD0D8}" type="datetimeFigureOut">
              <a:rPr lang="en-US" smtClean="0"/>
              <a:pPr/>
              <a:t>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F53053-D92A-4757-ABE1-6104653741A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B62C68-EB85-4A25-9D19-7138288FD0D8}" type="datetimeFigureOut">
              <a:rPr lang="en-US" smtClean="0"/>
              <a:pPr/>
              <a:t>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F53053-D92A-4757-ABE1-6104653741A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B62C68-EB85-4A25-9D19-7138288FD0D8}" type="datetimeFigureOut">
              <a:rPr lang="en-US" smtClean="0"/>
              <a:pPr/>
              <a:t>1/8/2013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0F53053-D92A-4757-ABE1-6104653741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4B62C68-EB85-4A25-9D19-7138288FD0D8}" type="datetimeFigureOut">
              <a:rPr lang="en-US" smtClean="0"/>
              <a:pPr/>
              <a:t>1/8/2013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0F53053-D92A-4757-ABE1-6104653741A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4B62C68-EB85-4A25-9D19-7138288FD0D8}" type="datetimeFigureOut">
              <a:rPr lang="en-US" smtClean="0"/>
              <a:pPr/>
              <a:t>1/8/2013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0F53053-D92A-4757-ABE1-6104653741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4B62C68-EB85-4A25-9D19-7138288FD0D8}" type="datetimeFigureOut">
              <a:rPr lang="en-US" smtClean="0"/>
              <a:pPr/>
              <a:t>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F53053-D92A-4757-ABE1-6104653741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4B62C68-EB85-4A25-9D19-7138288FD0D8}" type="datetimeFigureOut">
              <a:rPr lang="en-US" smtClean="0"/>
              <a:pPr/>
              <a:t>1/8/2013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0F53053-D92A-4757-ABE1-6104653741A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4B62C68-EB85-4A25-9D19-7138288FD0D8}" type="datetimeFigureOut">
              <a:rPr lang="en-US" smtClean="0"/>
              <a:pPr/>
              <a:t>1/8/2013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0F53053-D92A-4757-ABE1-6104653741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a:t>
            </a:r>
            <a:endParaRPr lang="en-US" dirty="0"/>
          </a:p>
        </p:txBody>
      </p:sp>
      <p:sp>
        <p:nvSpPr>
          <p:cNvPr id="3" name="Subtitle 2"/>
          <p:cNvSpPr>
            <a:spLocks noGrp="1"/>
          </p:cNvSpPr>
          <p:nvPr>
            <p:ph type="subTitle" idx="1"/>
          </p:nvPr>
        </p:nvSpPr>
        <p:spPr/>
        <p:txBody>
          <a:bodyPr/>
          <a:lstStyle/>
          <a:p>
            <a:r>
              <a:rPr lang="en-US" b="1" dirty="0" smtClean="0"/>
              <a:t>Study of Life</a:t>
            </a:r>
            <a:endParaRPr lang="en-US" b="1" dirty="0"/>
          </a:p>
        </p:txBody>
      </p:sp>
      <p:pic>
        <p:nvPicPr>
          <p:cNvPr id="4" name="Picture 8" descr="01_03aPropertiesOfLife-U"/>
          <p:cNvPicPr>
            <a:picLocks noChangeAspect="1" noChangeArrowheads="1"/>
          </p:cNvPicPr>
          <p:nvPr/>
        </p:nvPicPr>
        <p:blipFill>
          <a:blip r:embed="rId2" cstate="print"/>
          <a:srcRect/>
          <a:stretch>
            <a:fillRect/>
          </a:stretch>
        </p:blipFill>
        <p:spPr bwMode="auto">
          <a:xfrm>
            <a:off x="685800" y="228600"/>
            <a:ext cx="1676400" cy="2506857"/>
          </a:xfrm>
          <a:prstGeom prst="rect">
            <a:avLst/>
          </a:prstGeom>
          <a:noFill/>
          <a:ln w="9525">
            <a:noFill/>
            <a:miter lim="800000"/>
            <a:headEnd/>
            <a:tailEnd/>
          </a:ln>
        </p:spPr>
      </p:pic>
      <p:pic>
        <p:nvPicPr>
          <p:cNvPr id="6" name="Picture 5" descr="01_03cPropertiesOfLife-U"/>
          <p:cNvPicPr>
            <a:picLocks noChangeAspect="1" noChangeArrowheads="1"/>
          </p:cNvPicPr>
          <p:nvPr/>
        </p:nvPicPr>
        <p:blipFill>
          <a:blip r:embed="rId3" cstate="print"/>
          <a:srcRect/>
          <a:stretch>
            <a:fillRect/>
          </a:stretch>
        </p:blipFill>
        <p:spPr bwMode="auto">
          <a:xfrm>
            <a:off x="2524336" y="0"/>
            <a:ext cx="2921834" cy="5181600"/>
          </a:xfrm>
          <a:prstGeom prst="rect">
            <a:avLst/>
          </a:prstGeom>
          <a:noFill/>
          <a:ln w="9525">
            <a:noFill/>
            <a:miter lim="800000"/>
            <a:headEnd/>
            <a:tailEnd/>
          </a:ln>
        </p:spPr>
      </p:pic>
      <p:pic>
        <p:nvPicPr>
          <p:cNvPr id="7" name="Picture 5" descr="01_03ePropertiesOfLife-U"/>
          <p:cNvPicPr>
            <a:picLocks noChangeAspect="1" noChangeArrowheads="1"/>
          </p:cNvPicPr>
          <p:nvPr/>
        </p:nvPicPr>
        <p:blipFill>
          <a:blip r:embed="rId4" cstate="print"/>
          <a:srcRect/>
          <a:stretch>
            <a:fillRect/>
          </a:stretch>
        </p:blipFill>
        <p:spPr bwMode="auto">
          <a:xfrm>
            <a:off x="5943600" y="304800"/>
            <a:ext cx="2746721" cy="2369977"/>
          </a:xfrm>
          <a:prstGeom prst="rect">
            <a:avLst/>
          </a:prstGeom>
          <a:noFill/>
          <a:ln w="9525">
            <a:noFill/>
            <a:miter lim="800000"/>
            <a:headEnd/>
            <a:tailEnd/>
          </a:ln>
        </p:spPr>
      </p:pic>
      <p:pic>
        <p:nvPicPr>
          <p:cNvPr id="8" name="Picture 5" descr="01_04dBiologicalOrg-U"/>
          <p:cNvPicPr>
            <a:picLocks noChangeAspect="1" noChangeArrowheads="1"/>
          </p:cNvPicPr>
          <p:nvPr/>
        </p:nvPicPr>
        <p:blipFill>
          <a:blip r:embed="rId5" cstate="print"/>
          <a:srcRect/>
          <a:stretch>
            <a:fillRect/>
          </a:stretch>
        </p:blipFill>
        <p:spPr bwMode="auto">
          <a:xfrm>
            <a:off x="707596" y="2514601"/>
            <a:ext cx="1770491" cy="2514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3200" dirty="0" smtClean="0">
                <a:latin typeface="Times New Roman" pitchFamily="18" charset="0"/>
                <a:cs typeface="Times New Roman" pitchFamily="18" charset="0"/>
              </a:rPr>
              <a:t>Organisms            Organs            Tissues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r>
              <a:rPr lang="en-US" dirty="0" smtClean="0">
                <a:latin typeface="Times New Roman" pitchFamily="18" charset="0"/>
                <a:cs typeface="Times New Roman" pitchFamily="18" charset="0"/>
              </a:rPr>
              <a:t>Cells                       Organelles                Molecules</a:t>
            </a:r>
          </a:p>
        </p:txBody>
      </p:sp>
      <p:sp>
        <p:nvSpPr>
          <p:cNvPr id="3" name="Title 2"/>
          <p:cNvSpPr>
            <a:spLocks noGrp="1"/>
          </p:cNvSpPr>
          <p:nvPr>
            <p:ph type="title"/>
          </p:nvPr>
        </p:nvSpPr>
        <p:spPr/>
        <p:txBody>
          <a:bodyPr/>
          <a:lstStyle/>
          <a:p>
            <a:r>
              <a:rPr lang="en-US" dirty="0" smtClean="0">
                <a:solidFill>
                  <a:srgbClr val="FF0000"/>
                </a:solidFill>
              </a:rPr>
              <a:t>Themes in Biology</a:t>
            </a:r>
            <a:endParaRPr lang="en-US" dirty="0">
              <a:solidFill>
                <a:srgbClr val="FF0000"/>
              </a:solidFill>
            </a:endParaRPr>
          </a:p>
        </p:txBody>
      </p:sp>
      <p:pic>
        <p:nvPicPr>
          <p:cNvPr id="4" name="Picture 5" descr="01_04eBiologicalOrg-U"/>
          <p:cNvPicPr>
            <a:picLocks noChangeAspect="1" noChangeArrowheads="1"/>
          </p:cNvPicPr>
          <p:nvPr/>
        </p:nvPicPr>
        <p:blipFill>
          <a:blip r:embed="rId2" cstate="print"/>
          <a:srcRect/>
          <a:stretch>
            <a:fillRect/>
          </a:stretch>
        </p:blipFill>
        <p:spPr bwMode="auto">
          <a:xfrm>
            <a:off x="762000" y="2057400"/>
            <a:ext cx="1289630" cy="1745969"/>
          </a:xfrm>
          <a:prstGeom prst="rect">
            <a:avLst/>
          </a:prstGeom>
          <a:noFill/>
          <a:ln w="9525">
            <a:noFill/>
            <a:miter lim="800000"/>
            <a:headEnd/>
            <a:tailEnd/>
          </a:ln>
        </p:spPr>
      </p:pic>
      <p:pic>
        <p:nvPicPr>
          <p:cNvPr id="5" name="Picture 5" descr="01_04fBiologicalOrg-U"/>
          <p:cNvPicPr>
            <a:picLocks noChangeAspect="1" noChangeArrowheads="1"/>
          </p:cNvPicPr>
          <p:nvPr/>
        </p:nvPicPr>
        <p:blipFill>
          <a:blip r:embed="rId3" cstate="print"/>
          <a:srcRect/>
          <a:stretch>
            <a:fillRect/>
          </a:stretch>
        </p:blipFill>
        <p:spPr bwMode="auto">
          <a:xfrm>
            <a:off x="3505200" y="2057400"/>
            <a:ext cx="1670050" cy="1947863"/>
          </a:xfrm>
          <a:prstGeom prst="rect">
            <a:avLst/>
          </a:prstGeom>
          <a:noFill/>
          <a:ln w="9525">
            <a:noFill/>
            <a:miter lim="800000"/>
            <a:headEnd/>
            <a:tailEnd/>
          </a:ln>
        </p:spPr>
      </p:pic>
      <p:pic>
        <p:nvPicPr>
          <p:cNvPr id="6" name="Picture 19" descr="01_04gBiologicalOrg-U"/>
          <p:cNvPicPr>
            <a:picLocks noChangeAspect="1" noChangeArrowheads="1"/>
          </p:cNvPicPr>
          <p:nvPr/>
        </p:nvPicPr>
        <p:blipFill>
          <a:blip r:embed="rId4" cstate="print"/>
          <a:srcRect/>
          <a:stretch>
            <a:fillRect/>
          </a:stretch>
        </p:blipFill>
        <p:spPr bwMode="auto">
          <a:xfrm>
            <a:off x="6019800" y="2057400"/>
            <a:ext cx="1827411" cy="1883828"/>
          </a:xfrm>
          <a:prstGeom prst="rect">
            <a:avLst/>
          </a:prstGeom>
          <a:noFill/>
          <a:ln w="9525">
            <a:noFill/>
            <a:miter lim="800000"/>
            <a:headEnd/>
            <a:tailEnd/>
          </a:ln>
        </p:spPr>
      </p:pic>
      <p:pic>
        <p:nvPicPr>
          <p:cNvPr id="7" name="Picture 12" descr="01_04hBiologicalOrg-U"/>
          <p:cNvPicPr>
            <a:picLocks noChangeAspect="1" noChangeArrowheads="1"/>
          </p:cNvPicPr>
          <p:nvPr/>
        </p:nvPicPr>
        <p:blipFill>
          <a:blip r:embed="rId5" cstate="print"/>
          <a:srcRect/>
          <a:stretch>
            <a:fillRect/>
          </a:stretch>
        </p:blipFill>
        <p:spPr bwMode="auto">
          <a:xfrm>
            <a:off x="762000" y="4419600"/>
            <a:ext cx="1132443" cy="1496203"/>
          </a:xfrm>
          <a:prstGeom prst="rect">
            <a:avLst/>
          </a:prstGeom>
          <a:noFill/>
          <a:ln w="9525">
            <a:noFill/>
            <a:miter lim="800000"/>
            <a:headEnd/>
            <a:tailEnd/>
          </a:ln>
        </p:spPr>
      </p:pic>
      <p:pic>
        <p:nvPicPr>
          <p:cNvPr id="8" name="Picture 13" descr="01_04iBiologicalOrg-U"/>
          <p:cNvPicPr>
            <a:picLocks noChangeAspect="1" noChangeArrowheads="1"/>
          </p:cNvPicPr>
          <p:nvPr/>
        </p:nvPicPr>
        <p:blipFill>
          <a:blip r:embed="rId6" cstate="print"/>
          <a:srcRect/>
          <a:stretch>
            <a:fillRect/>
          </a:stretch>
        </p:blipFill>
        <p:spPr bwMode="auto">
          <a:xfrm>
            <a:off x="3505200" y="4419600"/>
            <a:ext cx="1643063" cy="1602133"/>
          </a:xfrm>
          <a:prstGeom prst="rect">
            <a:avLst/>
          </a:prstGeom>
          <a:noFill/>
          <a:ln w="9525">
            <a:noFill/>
            <a:miter lim="800000"/>
            <a:headEnd/>
            <a:tailEnd/>
          </a:ln>
        </p:spPr>
      </p:pic>
      <p:pic>
        <p:nvPicPr>
          <p:cNvPr id="9" name="Picture 9" descr="01_04jBiologicalOrg-U"/>
          <p:cNvPicPr>
            <a:picLocks noChangeAspect="1" noChangeArrowheads="1"/>
          </p:cNvPicPr>
          <p:nvPr/>
        </p:nvPicPr>
        <p:blipFill>
          <a:blip r:embed="rId7" cstate="print"/>
          <a:srcRect/>
          <a:stretch>
            <a:fillRect/>
          </a:stretch>
        </p:blipFill>
        <p:spPr bwMode="auto">
          <a:xfrm>
            <a:off x="6477000" y="4343400"/>
            <a:ext cx="1021859" cy="17367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latin typeface="Times New Roman" pitchFamily="18" charset="0"/>
                <a:cs typeface="Times New Roman" pitchFamily="18" charset="0"/>
              </a:rPr>
              <a:t>Every organism interacts with its environment, including nonliving factors and other organisms</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Both organisms and their environments are affected by the interactions between them</a:t>
            </a:r>
          </a:p>
          <a:p>
            <a:pPr marL="990600" lvl="1" indent="-317500"/>
            <a:r>
              <a:rPr lang="en-US" sz="2600" dirty="0" smtClean="0">
                <a:solidFill>
                  <a:schemeClr val="accent1">
                    <a:lumMod val="75000"/>
                  </a:schemeClr>
                </a:solidFill>
                <a:latin typeface="Times New Roman" pitchFamily="18" charset="0"/>
                <a:cs typeface="Times New Roman" pitchFamily="18" charset="0"/>
              </a:rPr>
              <a:t>For example, a tree takes up water and minerals from the soil and carbon dioxide from the air; the tree releases oxygen to the air and roots help form soil</a:t>
            </a:r>
          </a:p>
          <a:p>
            <a:endParaRPr lang="en-US" dirty="0"/>
          </a:p>
        </p:txBody>
      </p:sp>
      <p:sp>
        <p:nvSpPr>
          <p:cNvPr id="3" name="Title 2"/>
          <p:cNvSpPr>
            <a:spLocks noGrp="1"/>
          </p:cNvSpPr>
          <p:nvPr>
            <p:ph type="title"/>
          </p:nvPr>
        </p:nvSpPr>
        <p:spPr/>
        <p:txBody>
          <a:bodyPr/>
          <a:lstStyle/>
          <a:p>
            <a:r>
              <a:rPr lang="en-US" dirty="0" smtClean="0">
                <a:solidFill>
                  <a:srgbClr val="FF0000"/>
                </a:solidFill>
              </a:rPr>
              <a:t>Themes in Biology</a:t>
            </a:r>
            <a:endParaRPr lang="en-US"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FF0000"/>
                </a:solidFill>
              </a:rPr>
              <a:t>Interaction of an African tree with the organisms/environment</a:t>
            </a:r>
            <a:endParaRPr lang="en-US" dirty="0">
              <a:solidFill>
                <a:srgbClr val="FF0000"/>
              </a:solidFill>
            </a:endParaRPr>
          </a:p>
        </p:txBody>
      </p:sp>
      <p:pic>
        <p:nvPicPr>
          <p:cNvPr id="11" name="Picture 4" descr="01_05aAcaciaInteractions-L"/>
          <p:cNvPicPr>
            <a:picLocks noGrp="1" noChangeAspect="1" noChangeArrowheads="1"/>
          </p:cNvPicPr>
          <p:nvPr>
            <p:ph idx="1"/>
          </p:nvPr>
        </p:nvPicPr>
        <p:blipFill>
          <a:blip r:embed="rId3" cstate="print"/>
          <a:srcRect/>
          <a:stretch>
            <a:fillRect/>
          </a:stretch>
        </p:blipFill>
        <p:spPr bwMode="auto">
          <a:xfrm>
            <a:off x="914400" y="1481138"/>
            <a:ext cx="6786495" cy="45259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sz="3200" dirty="0" smtClean="0">
                <a:latin typeface="Times New Roman" pitchFamily="18" charset="0"/>
                <a:cs typeface="Times New Roman" pitchFamily="18" charset="0"/>
              </a:rPr>
              <a:t>Humans have modified our environment</a:t>
            </a:r>
          </a:p>
          <a:p>
            <a:pPr marL="977900" lvl="1" indent="-292100">
              <a:lnSpc>
                <a:spcPct val="90000"/>
              </a:lnSpc>
            </a:pPr>
            <a:r>
              <a:rPr lang="en-US" sz="3200" dirty="0" smtClean="0">
                <a:solidFill>
                  <a:schemeClr val="bg2">
                    <a:lumMod val="50000"/>
                  </a:schemeClr>
                </a:solidFill>
                <a:latin typeface="Times New Roman" pitchFamily="18" charset="0"/>
                <a:cs typeface="Times New Roman" pitchFamily="18" charset="0"/>
              </a:rPr>
              <a:t>For example, half the human-generated CO</a:t>
            </a:r>
            <a:r>
              <a:rPr lang="en-US" sz="3200" baseline="-25000" dirty="0" smtClean="0">
                <a:solidFill>
                  <a:schemeClr val="bg2">
                    <a:lumMod val="50000"/>
                  </a:schemeClr>
                </a:solidFill>
                <a:latin typeface="Times New Roman" pitchFamily="18" charset="0"/>
                <a:cs typeface="Times New Roman" pitchFamily="18" charset="0"/>
              </a:rPr>
              <a:t>2</a:t>
            </a:r>
            <a:r>
              <a:rPr lang="en-US" sz="3200" dirty="0" smtClean="0">
                <a:solidFill>
                  <a:schemeClr val="bg2">
                    <a:lumMod val="50000"/>
                  </a:schemeClr>
                </a:solidFill>
                <a:latin typeface="Times New Roman" pitchFamily="18" charset="0"/>
                <a:cs typeface="Times New Roman" pitchFamily="18" charset="0"/>
              </a:rPr>
              <a:t> stays in the atmosphere and contributes to global warming</a:t>
            </a:r>
          </a:p>
          <a:p>
            <a:pPr marL="977900" lvl="1" indent="-292100">
              <a:lnSpc>
                <a:spcPct val="90000"/>
              </a:lnSpc>
              <a:buNone/>
            </a:pPr>
            <a:endParaRPr lang="en-US" sz="3200" dirty="0" smtClean="0">
              <a:latin typeface="Times New Roman" pitchFamily="18" charset="0"/>
              <a:cs typeface="Times New Roman" pitchFamily="18" charset="0"/>
            </a:endParaRPr>
          </a:p>
          <a:p>
            <a:pPr>
              <a:lnSpc>
                <a:spcPct val="90000"/>
              </a:lnSpc>
            </a:pPr>
            <a:r>
              <a:rPr lang="en-US" sz="3200" dirty="0" smtClean="0">
                <a:latin typeface="Times New Roman" pitchFamily="18" charset="0"/>
                <a:cs typeface="Times New Roman" pitchFamily="18" charset="0"/>
              </a:rPr>
              <a:t>Global warming is a major aspect of </a:t>
            </a:r>
            <a:r>
              <a:rPr lang="en-US" sz="3200" b="1" dirty="0" smtClean="0">
                <a:latin typeface="Times New Roman" pitchFamily="18" charset="0"/>
                <a:cs typeface="Times New Roman" pitchFamily="18" charset="0"/>
              </a:rPr>
              <a:t>global climate change</a:t>
            </a:r>
          </a:p>
          <a:p>
            <a:endParaRPr lang="en-US" dirty="0"/>
          </a:p>
        </p:txBody>
      </p:sp>
      <p:sp>
        <p:nvSpPr>
          <p:cNvPr id="3" name="Title 2"/>
          <p:cNvSpPr>
            <a:spLocks noGrp="1"/>
          </p:cNvSpPr>
          <p:nvPr>
            <p:ph type="title"/>
          </p:nvPr>
        </p:nvSpPr>
        <p:spPr/>
        <p:txBody>
          <a:bodyPr/>
          <a:lstStyle/>
          <a:p>
            <a:r>
              <a:rPr lang="en-US" dirty="0" smtClean="0">
                <a:solidFill>
                  <a:srgbClr val="FF0000"/>
                </a:solidFill>
              </a:rPr>
              <a:t>Themes in Biology</a:t>
            </a:r>
            <a:endParaRPr lang="en-US"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dirty="0" smtClean="0">
                <a:latin typeface="Times New Roman" pitchFamily="18" charset="0"/>
                <a:cs typeface="Times New Roman" pitchFamily="18" charset="0"/>
              </a:rPr>
              <a:t>A fundamental characteristic of living organisms is their use of energy to carry out life</a:t>
            </a:r>
            <a:r>
              <a:rPr lang="ja-JP" altLang="en-US" sz="2400" smtClean="0">
                <a:latin typeface="Times New Roman" pitchFamily="18" charset="0"/>
                <a:cs typeface="Times New Roman" pitchFamily="18" charset="0"/>
              </a:rPr>
              <a:t>’</a:t>
            </a:r>
            <a:r>
              <a:rPr lang="en-US" altLang="ja-JP" sz="2400" dirty="0" smtClean="0">
                <a:latin typeface="Times New Roman" pitchFamily="18" charset="0"/>
                <a:cs typeface="Times New Roman" pitchFamily="18" charset="0"/>
              </a:rPr>
              <a:t>s activities</a:t>
            </a:r>
          </a:p>
          <a:p>
            <a:endParaRPr lang="en-US" altLang="ja-JP"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Work, including moving, growing, and reproducing, requires a source of energy</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Living organisms transform energy from one form to another</a:t>
            </a:r>
          </a:p>
          <a:p>
            <a:pPr lvl="1"/>
            <a:r>
              <a:rPr lang="en-US" sz="2800" dirty="0" smtClean="0">
                <a:solidFill>
                  <a:schemeClr val="bg2">
                    <a:lumMod val="50000"/>
                  </a:schemeClr>
                </a:solidFill>
                <a:latin typeface="Times New Roman" pitchFamily="18" charset="0"/>
                <a:cs typeface="Times New Roman" pitchFamily="18" charset="0"/>
              </a:rPr>
              <a:t>For example, light energy is converted to chemical energy, then kinetic energy</a:t>
            </a:r>
          </a:p>
          <a:p>
            <a:pPr lvl="1"/>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Energy flows through</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an ecosystem, usually entering as light and exiting as heat</a:t>
            </a:r>
          </a:p>
          <a:p>
            <a:endParaRPr lang="en-US" dirty="0"/>
          </a:p>
        </p:txBody>
      </p:sp>
      <p:sp>
        <p:nvSpPr>
          <p:cNvPr id="3" name="Title 2"/>
          <p:cNvSpPr>
            <a:spLocks noGrp="1"/>
          </p:cNvSpPr>
          <p:nvPr>
            <p:ph type="title"/>
          </p:nvPr>
        </p:nvSpPr>
        <p:spPr/>
        <p:txBody>
          <a:bodyPr/>
          <a:lstStyle/>
          <a:p>
            <a:r>
              <a:rPr lang="en-US" dirty="0" smtClean="0">
                <a:solidFill>
                  <a:srgbClr val="FF0000"/>
                </a:solidFill>
              </a:rPr>
              <a:t>Themes in Biology</a:t>
            </a:r>
            <a:endParaRPr lang="en-US"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Producers absorb </a:t>
            </a:r>
            <a:r>
              <a:rPr lang="en-US" dirty="0" smtClean="0">
                <a:solidFill>
                  <a:schemeClr val="bg2">
                    <a:lumMod val="50000"/>
                  </a:schemeClr>
                </a:solidFill>
                <a:latin typeface="Times New Roman" pitchFamily="18" charset="0"/>
                <a:cs typeface="Times New Roman" pitchFamily="18" charset="0"/>
              </a:rPr>
              <a:t>light energy </a:t>
            </a:r>
            <a:r>
              <a:rPr lang="en-US" dirty="0" smtClean="0">
                <a:latin typeface="Times New Roman" pitchFamily="18" charset="0"/>
                <a:cs typeface="Times New Roman" pitchFamily="18" charset="0"/>
              </a:rPr>
              <a:t>and transform it into chemical energy</a:t>
            </a:r>
          </a:p>
          <a:p>
            <a:endParaRPr lang="en-US" dirty="0" smtClean="0">
              <a:latin typeface="Times New Roman" pitchFamily="18" charset="0"/>
              <a:cs typeface="Times New Roman" pitchFamily="18" charset="0"/>
            </a:endParaRPr>
          </a:p>
          <a:p>
            <a:endParaRPr lang="en-US" dirty="0" smtClean="0">
              <a:solidFill>
                <a:schemeClr val="bg2">
                  <a:lumMod val="50000"/>
                </a:schemeClr>
              </a:solidFill>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solidFill>
                  <a:schemeClr val="bg2">
                    <a:lumMod val="50000"/>
                  </a:schemeClr>
                </a:solidFill>
                <a:latin typeface="Times New Roman" pitchFamily="18" charset="0"/>
                <a:cs typeface="Times New Roman" pitchFamily="18" charset="0"/>
              </a:rPr>
              <a:t>Chemical energy </a:t>
            </a:r>
            <a:r>
              <a:rPr lang="en-US" dirty="0" smtClean="0">
                <a:latin typeface="Times New Roman" pitchFamily="18" charset="0"/>
                <a:cs typeface="Times New Roman" pitchFamily="18" charset="0"/>
              </a:rPr>
              <a:t>in food is transferred from plants to consumers</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C00000"/>
                </a:solidFill>
              </a:rPr>
              <a:t>Energy flow in an ecosystem</a:t>
            </a:r>
            <a:endParaRPr lang="en-US" dirty="0">
              <a:solidFill>
                <a:srgbClr val="C00000"/>
              </a:solidFill>
            </a:endParaRPr>
          </a:p>
        </p:txBody>
      </p:sp>
      <p:pic>
        <p:nvPicPr>
          <p:cNvPr id="4" name="Picture 10" descr="01_06aEcosysEnergyFlow-U"/>
          <p:cNvPicPr>
            <a:picLocks noChangeAspect="1" noChangeArrowheads="1"/>
          </p:cNvPicPr>
          <p:nvPr/>
        </p:nvPicPr>
        <p:blipFill>
          <a:blip r:embed="rId2" cstate="print"/>
          <a:srcRect/>
          <a:stretch>
            <a:fillRect/>
          </a:stretch>
        </p:blipFill>
        <p:spPr bwMode="auto">
          <a:xfrm>
            <a:off x="3657600" y="2057400"/>
            <a:ext cx="2484102" cy="2895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An animals muscle cells convert chemical energy from food to </a:t>
            </a:r>
            <a:r>
              <a:rPr lang="en-US" dirty="0" smtClean="0">
                <a:solidFill>
                  <a:schemeClr val="bg2">
                    <a:lumMod val="50000"/>
                  </a:schemeClr>
                </a:solidFill>
                <a:latin typeface="Times New Roman" pitchFamily="18" charset="0"/>
                <a:cs typeface="Times New Roman" pitchFamily="18" charset="0"/>
              </a:rPr>
              <a:t>kinetic energy </a:t>
            </a:r>
            <a:r>
              <a:rPr lang="en-US" dirty="0" smtClean="0">
                <a:latin typeface="Times New Roman" pitchFamily="18" charset="0"/>
                <a:cs typeface="Times New Roman" pitchFamily="18" charset="0"/>
              </a:rPr>
              <a:t>(energy of motion)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latin typeface="Times New Roman" pitchFamily="18" charset="0"/>
                <a:cs typeface="Times New Roman" pitchFamily="18" charset="0"/>
              </a:rPr>
              <a:t>When energy is used to do work, some is converted to </a:t>
            </a:r>
            <a:r>
              <a:rPr lang="en-US" dirty="0" smtClean="0">
                <a:solidFill>
                  <a:schemeClr val="bg2">
                    <a:lumMod val="50000"/>
                  </a:schemeClr>
                </a:solidFill>
                <a:latin typeface="Times New Roman" pitchFamily="18" charset="0"/>
                <a:cs typeface="Times New Roman" pitchFamily="18" charset="0"/>
              </a:rPr>
              <a:t>thermal energy</a:t>
            </a:r>
            <a:r>
              <a:rPr lang="en-US" dirty="0" smtClean="0">
                <a:latin typeface="Times New Roman" pitchFamily="18" charset="0"/>
                <a:cs typeface="Times New Roman" pitchFamily="18" charset="0"/>
              </a:rPr>
              <a:t>, which is lot as heat</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rPr>
              <a:t>Energy Flow</a:t>
            </a:r>
            <a:endParaRPr lang="en-US" dirty="0">
              <a:solidFill>
                <a:srgbClr val="FF0000"/>
              </a:solidFill>
            </a:endParaRPr>
          </a:p>
        </p:txBody>
      </p:sp>
      <p:pic>
        <p:nvPicPr>
          <p:cNvPr id="4" name="Picture 14" descr="01_06bEcosysEnergyFlow-U"/>
          <p:cNvPicPr>
            <a:picLocks noChangeAspect="1" noChangeArrowheads="1"/>
          </p:cNvPicPr>
          <p:nvPr/>
        </p:nvPicPr>
        <p:blipFill>
          <a:blip r:embed="rId3" cstate="print"/>
          <a:srcRect/>
          <a:stretch>
            <a:fillRect/>
          </a:stretch>
        </p:blipFill>
        <p:spPr bwMode="auto">
          <a:xfrm>
            <a:off x="2819400" y="2292240"/>
            <a:ext cx="3663950" cy="254265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latin typeface="Times New Roman" pitchFamily="18" charset="0"/>
                <a:cs typeface="Times New Roman" pitchFamily="18" charset="0"/>
              </a:rPr>
              <a:t>Structure and function of living organisms are closely related</a:t>
            </a:r>
          </a:p>
          <a:p>
            <a:pPr marL="977900" lvl="1" indent="-292100"/>
            <a:r>
              <a:rPr lang="en-US" sz="3200" dirty="0" smtClean="0">
                <a:solidFill>
                  <a:schemeClr val="bg2">
                    <a:lumMod val="50000"/>
                  </a:schemeClr>
                </a:solidFill>
                <a:latin typeface="Times New Roman" pitchFamily="18" charset="0"/>
                <a:cs typeface="Times New Roman" pitchFamily="18" charset="0"/>
              </a:rPr>
              <a:t>For example, a leaf is thin and flat, maximizing the capture of light by chloroplasts</a:t>
            </a:r>
          </a:p>
          <a:p>
            <a:pPr marL="977900" lvl="1" indent="-292100"/>
            <a:r>
              <a:rPr lang="en-US" sz="3200" dirty="0" smtClean="0">
                <a:solidFill>
                  <a:schemeClr val="bg2">
                    <a:lumMod val="50000"/>
                  </a:schemeClr>
                </a:solidFill>
                <a:latin typeface="Times New Roman" pitchFamily="18" charset="0"/>
                <a:cs typeface="Times New Roman" pitchFamily="18" charset="0"/>
              </a:rPr>
              <a:t>For example, the structure of a bird</a:t>
            </a:r>
            <a:r>
              <a:rPr lang="ja-JP" altLang="en-US" sz="3200" smtClean="0">
                <a:solidFill>
                  <a:schemeClr val="bg2">
                    <a:lumMod val="50000"/>
                  </a:schemeClr>
                </a:solidFill>
                <a:latin typeface="Times New Roman" pitchFamily="18" charset="0"/>
                <a:cs typeface="Times New Roman" pitchFamily="18" charset="0"/>
              </a:rPr>
              <a:t>’</a:t>
            </a:r>
            <a:r>
              <a:rPr lang="en-US" altLang="ja-JP" sz="3200" dirty="0" smtClean="0">
                <a:solidFill>
                  <a:schemeClr val="bg2">
                    <a:lumMod val="50000"/>
                  </a:schemeClr>
                </a:solidFill>
                <a:latin typeface="Times New Roman" pitchFamily="18" charset="0"/>
                <a:cs typeface="Times New Roman" pitchFamily="18" charset="0"/>
              </a:rPr>
              <a:t>s wing is adapted to flight</a:t>
            </a:r>
            <a:endParaRPr lang="en-US" sz="3200" dirty="0" smtClean="0">
              <a:solidFill>
                <a:schemeClr val="bg2">
                  <a:lumMod val="50000"/>
                </a:schemeClr>
              </a:solidFill>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normAutofit fontScale="90000"/>
          </a:bodyPr>
          <a:lstStyle/>
          <a:p>
            <a:r>
              <a:rPr lang="en-US" b="0" dirty="0" smtClean="0">
                <a:solidFill>
                  <a:srgbClr val="FF0000"/>
                </a:solidFill>
                <a:effectLst/>
              </a:rPr>
              <a:t>Structure and Function Are Correlated</a:t>
            </a:r>
            <a:endParaRPr lang="en-US" b="0" dirty="0">
              <a:solidFill>
                <a:srgbClr val="FF0000"/>
              </a:solidFill>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latin typeface="Times New Roman" pitchFamily="18" charset="0"/>
                <a:cs typeface="Times New Roman" pitchFamily="18" charset="0"/>
              </a:rPr>
              <a:t>The cell is the lowest level of organization that can perform all activities required for life</a:t>
            </a:r>
          </a:p>
          <a:p>
            <a:pPr>
              <a:buNone/>
            </a:pPr>
            <a:endParaRPr lang="en-US" sz="2800" dirty="0" smtClean="0"/>
          </a:p>
          <a:p>
            <a:endParaRPr lang="en-US" sz="2800" dirty="0" smtClean="0"/>
          </a:p>
          <a:p>
            <a:r>
              <a:rPr lang="en-US" sz="3200" dirty="0" smtClean="0">
                <a:latin typeface="Times New Roman" pitchFamily="18" charset="0"/>
                <a:cs typeface="Times New Roman" pitchFamily="18" charset="0"/>
              </a:rPr>
              <a:t>All cells</a:t>
            </a:r>
          </a:p>
          <a:p>
            <a:pPr marL="1257300" lvl="1" indent="-279400"/>
            <a:r>
              <a:rPr lang="en-US" sz="3200" dirty="0" smtClean="0">
                <a:solidFill>
                  <a:schemeClr val="bg2">
                    <a:lumMod val="50000"/>
                  </a:schemeClr>
                </a:solidFill>
                <a:latin typeface="Times New Roman" pitchFamily="18" charset="0"/>
                <a:cs typeface="Times New Roman" pitchFamily="18" charset="0"/>
              </a:rPr>
              <a:t>Are enclosed by a membrane</a:t>
            </a:r>
          </a:p>
          <a:p>
            <a:pPr marL="1257300" lvl="1" indent="-279400"/>
            <a:r>
              <a:rPr lang="en-US" sz="3200" dirty="0" smtClean="0">
                <a:solidFill>
                  <a:schemeClr val="bg2">
                    <a:lumMod val="50000"/>
                  </a:schemeClr>
                </a:solidFill>
                <a:latin typeface="Times New Roman" pitchFamily="18" charset="0"/>
                <a:cs typeface="Times New Roman" pitchFamily="18" charset="0"/>
              </a:rPr>
              <a:t>Use DNA as their genetic information</a:t>
            </a:r>
          </a:p>
          <a:p>
            <a:endParaRPr lang="en-US" dirty="0"/>
          </a:p>
        </p:txBody>
      </p:sp>
      <p:sp>
        <p:nvSpPr>
          <p:cNvPr id="3" name="Title 2"/>
          <p:cNvSpPr>
            <a:spLocks noGrp="1"/>
          </p:cNvSpPr>
          <p:nvPr>
            <p:ph type="title"/>
          </p:nvPr>
        </p:nvSpPr>
        <p:spPr/>
        <p:txBody>
          <a:bodyPr/>
          <a:lstStyle/>
          <a:p>
            <a:r>
              <a:rPr lang="en-US" dirty="0" smtClean="0">
                <a:solidFill>
                  <a:srgbClr val="FF0000"/>
                </a:solidFill>
              </a:rPr>
              <a:t>Themes in Biology</a:t>
            </a:r>
            <a:endParaRPr lang="en-US"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3200" dirty="0" smtClean="0">
                <a:latin typeface="Times New Roman" pitchFamily="18" charset="0"/>
                <a:cs typeface="Times New Roman" pitchFamily="18" charset="0"/>
              </a:rPr>
              <a:t>A </a:t>
            </a:r>
            <a:r>
              <a:rPr lang="en-US" sz="3200" b="1" dirty="0" smtClean="0">
                <a:latin typeface="Times New Roman" pitchFamily="18" charset="0"/>
                <a:cs typeface="Times New Roman" pitchFamily="18" charset="0"/>
              </a:rPr>
              <a:t>eukaryotic cell </a:t>
            </a:r>
            <a:r>
              <a:rPr lang="en-US" sz="3200" dirty="0" smtClean="0">
                <a:latin typeface="Times New Roman" pitchFamily="18" charset="0"/>
                <a:cs typeface="Times New Roman" pitchFamily="18" charset="0"/>
              </a:rPr>
              <a:t>has membrane-enclosed organelles, the largest of which is usually the nucleus</a:t>
            </a: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By comparison, a </a:t>
            </a:r>
            <a:r>
              <a:rPr lang="en-US" sz="3200" b="1" dirty="0" smtClean="0">
                <a:latin typeface="Times New Roman" pitchFamily="18" charset="0"/>
                <a:cs typeface="Times New Roman" pitchFamily="18" charset="0"/>
              </a:rPr>
              <a:t>prokaryotic cell </a:t>
            </a:r>
            <a:r>
              <a:rPr lang="en-US" sz="3200" dirty="0" smtClean="0">
                <a:latin typeface="Times New Roman" pitchFamily="18" charset="0"/>
                <a:cs typeface="Times New Roman" pitchFamily="18" charset="0"/>
              </a:rPr>
              <a:t>is simpler and usually smaller, and does not contain a nucleus or other membrane-enclosed organelles</a:t>
            </a:r>
          </a:p>
          <a:p>
            <a:endParaRPr lang="en-US" dirty="0"/>
          </a:p>
        </p:txBody>
      </p:sp>
      <p:sp>
        <p:nvSpPr>
          <p:cNvPr id="3" name="Title 2"/>
          <p:cNvSpPr>
            <a:spLocks noGrp="1"/>
          </p:cNvSpPr>
          <p:nvPr>
            <p:ph type="title"/>
          </p:nvPr>
        </p:nvSpPr>
        <p:spPr/>
        <p:txBody>
          <a:bodyPr/>
          <a:lstStyle/>
          <a:p>
            <a:r>
              <a:rPr lang="en-US" dirty="0" smtClean="0">
                <a:solidFill>
                  <a:srgbClr val="FF0000"/>
                </a:solidFill>
              </a:rPr>
              <a:t>Themes in Biology</a:t>
            </a:r>
            <a:endParaRPr lang="en-US" dirty="0">
              <a:solidFill>
                <a:srgbClr val="FF0000"/>
              </a:solidFill>
            </a:endParaRPr>
          </a:p>
        </p:txBody>
      </p:sp>
      <p:pic>
        <p:nvPicPr>
          <p:cNvPr id="5" name="Picture 25" descr="01_08aEukProkaryoticCell-U"/>
          <p:cNvPicPr>
            <a:picLocks noChangeAspect="1" noChangeArrowheads="1"/>
          </p:cNvPicPr>
          <p:nvPr/>
        </p:nvPicPr>
        <p:blipFill>
          <a:blip r:embed="rId2" cstate="print"/>
          <a:srcRect/>
          <a:stretch>
            <a:fillRect/>
          </a:stretch>
        </p:blipFill>
        <p:spPr bwMode="auto">
          <a:xfrm>
            <a:off x="5105400" y="2362200"/>
            <a:ext cx="2600325" cy="2334664"/>
          </a:xfrm>
          <a:prstGeom prst="rect">
            <a:avLst/>
          </a:prstGeom>
          <a:noFill/>
          <a:ln w="9525">
            <a:noFill/>
            <a:miter lim="800000"/>
            <a:headEnd/>
            <a:tailEnd/>
          </a:ln>
        </p:spPr>
      </p:pic>
      <p:pic>
        <p:nvPicPr>
          <p:cNvPr id="6" name="Picture 16" descr="01_08bEukProkaryoticCell-U"/>
          <p:cNvPicPr>
            <a:picLocks noChangeAspect="1" noChangeArrowheads="1"/>
          </p:cNvPicPr>
          <p:nvPr/>
        </p:nvPicPr>
        <p:blipFill>
          <a:blip r:embed="rId3" cstate="print"/>
          <a:srcRect/>
          <a:stretch>
            <a:fillRect/>
          </a:stretch>
        </p:blipFill>
        <p:spPr bwMode="auto">
          <a:xfrm>
            <a:off x="1828800" y="2590800"/>
            <a:ext cx="2242186" cy="16176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90000"/>
              </a:lnSpc>
              <a:spcBef>
                <a:spcPct val="10000"/>
              </a:spcBef>
            </a:pPr>
            <a:r>
              <a:rPr lang="en-US" sz="3200" b="1" dirty="0" smtClean="0">
                <a:latin typeface="Times New Roman" pitchFamily="18" charset="0"/>
                <a:cs typeface="Times New Roman" pitchFamily="18" charset="0"/>
              </a:rPr>
              <a:t>Biology </a:t>
            </a:r>
            <a:r>
              <a:rPr lang="en-US" sz="3200" dirty="0" smtClean="0">
                <a:latin typeface="Times New Roman" pitchFamily="18" charset="0"/>
                <a:cs typeface="Times New Roman" pitchFamily="18" charset="0"/>
              </a:rPr>
              <a:t>is the scientific study of life</a:t>
            </a:r>
          </a:p>
          <a:p>
            <a:pPr>
              <a:lnSpc>
                <a:spcPct val="90000"/>
              </a:lnSpc>
              <a:spcBef>
                <a:spcPct val="10000"/>
              </a:spcBef>
            </a:pPr>
            <a:endParaRPr lang="en-US" sz="3200" dirty="0" smtClean="0">
              <a:latin typeface="Times New Roman" pitchFamily="18" charset="0"/>
              <a:cs typeface="Times New Roman" pitchFamily="18" charset="0"/>
            </a:endParaRPr>
          </a:p>
          <a:p>
            <a:pPr>
              <a:lnSpc>
                <a:spcPct val="96000"/>
              </a:lnSpc>
              <a:spcBef>
                <a:spcPts val="600"/>
              </a:spcBef>
            </a:pPr>
            <a:r>
              <a:rPr lang="en-US" sz="3200" b="1" dirty="0" smtClean="0">
                <a:latin typeface="Times New Roman" pitchFamily="18" charset="0"/>
                <a:cs typeface="Times New Roman" pitchFamily="18" charset="0"/>
              </a:rPr>
              <a:t>Biologists ask questions such as:</a:t>
            </a:r>
          </a:p>
          <a:p>
            <a:pPr lvl="1">
              <a:lnSpc>
                <a:spcPct val="96000"/>
              </a:lnSpc>
              <a:spcBef>
                <a:spcPts val="600"/>
              </a:spcBef>
            </a:pPr>
            <a:r>
              <a:rPr lang="en-US" sz="2400" dirty="0" smtClean="0">
                <a:latin typeface="Times New Roman" pitchFamily="18" charset="0"/>
                <a:cs typeface="Times New Roman" pitchFamily="18" charset="0"/>
              </a:rPr>
              <a:t>How does a single cell develop into an organism?</a:t>
            </a:r>
          </a:p>
          <a:p>
            <a:pPr lvl="1">
              <a:lnSpc>
                <a:spcPct val="96000"/>
              </a:lnSpc>
              <a:spcBef>
                <a:spcPts val="600"/>
              </a:spcBef>
            </a:pPr>
            <a:r>
              <a:rPr lang="en-US" sz="2400" dirty="0" smtClean="0">
                <a:latin typeface="Times New Roman" pitchFamily="18" charset="0"/>
                <a:cs typeface="Times New Roman" pitchFamily="18" charset="0"/>
              </a:rPr>
              <a:t>How does the human mind work? </a:t>
            </a:r>
          </a:p>
          <a:p>
            <a:pPr lvl="1">
              <a:lnSpc>
                <a:spcPct val="96000"/>
              </a:lnSpc>
              <a:spcBef>
                <a:spcPts val="600"/>
              </a:spcBef>
            </a:pPr>
            <a:r>
              <a:rPr lang="en-US" sz="2400" dirty="0" smtClean="0">
                <a:latin typeface="Times New Roman" pitchFamily="18" charset="0"/>
                <a:cs typeface="Times New Roman" pitchFamily="18" charset="0"/>
              </a:rPr>
              <a:t>How do living things interact in communities?</a:t>
            </a:r>
          </a:p>
          <a:p>
            <a:pPr lvl="1">
              <a:lnSpc>
                <a:spcPct val="96000"/>
              </a:lnSpc>
              <a:spcBef>
                <a:spcPts val="600"/>
              </a:spcBef>
            </a:pPr>
            <a:endParaRPr lang="en-US" sz="3200" dirty="0" smtClean="0">
              <a:latin typeface="Times New Roman" pitchFamily="18" charset="0"/>
              <a:cs typeface="Times New Roman" pitchFamily="18" charset="0"/>
            </a:endParaRPr>
          </a:p>
          <a:p>
            <a:pPr>
              <a:lnSpc>
                <a:spcPct val="90000"/>
              </a:lnSpc>
            </a:pPr>
            <a:r>
              <a:rPr lang="en-US" sz="3200" dirty="0" smtClean="0">
                <a:latin typeface="Times New Roman" pitchFamily="18" charset="0"/>
                <a:cs typeface="Times New Roman" pitchFamily="18" charset="0"/>
              </a:rPr>
              <a:t>Life is recognized by what living things do</a:t>
            </a:r>
          </a:p>
          <a:p>
            <a:endParaRPr lang="en-US" sz="3200" dirty="0"/>
          </a:p>
        </p:txBody>
      </p:sp>
      <p:sp>
        <p:nvSpPr>
          <p:cNvPr id="3" name="Title 2"/>
          <p:cNvSpPr>
            <a:spLocks noGrp="1"/>
          </p:cNvSpPr>
          <p:nvPr>
            <p:ph type="title"/>
          </p:nvPr>
        </p:nvSpPr>
        <p:spPr>
          <a:xfrm>
            <a:off x="457200" y="274638"/>
            <a:ext cx="8229600" cy="715962"/>
          </a:xfrm>
        </p:spPr>
        <p:txBody>
          <a:bodyPr>
            <a:normAutofit/>
          </a:bodyPr>
          <a:lstStyle/>
          <a:p>
            <a:r>
              <a:rPr lang="en-US" sz="4000" dirty="0" smtClean="0">
                <a:solidFill>
                  <a:srgbClr val="FF0000"/>
                </a:solidFill>
              </a:rPr>
              <a:t>Inquiring About Life</a:t>
            </a:r>
            <a:endParaRPr lang="en-US" sz="4000"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latin typeface="Times New Roman" pitchFamily="18" charset="0"/>
                <a:cs typeface="Times New Roman" pitchFamily="18" charset="0"/>
              </a:rPr>
              <a:t>Chromosomes</a:t>
            </a:r>
            <a:r>
              <a:rPr lang="en-US" sz="2800" dirty="0" smtClean="0">
                <a:latin typeface="Times New Roman" pitchFamily="18" charset="0"/>
                <a:cs typeface="Times New Roman" pitchFamily="18" charset="0"/>
              </a:rPr>
              <a:t> contain most of a cell</a:t>
            </a:r>
            <a:r>
              <a:rPr lang="ja-JP" altLang="en-US" sz="2800" smtClean="0">
                <a:latin typeface="Times New Roman" pitchFamily="18" charset="0"/>
                <a:cs typeface="Times New Roman" pitchFamily="18" charset="0"/>
              </a:rPr>
              <a:t>’</a:t>
            </a:r>
            <a:r>
              <a:rPr lang="en-US" altLang="ja-JP" sz="2800" dirty="0" smtClean="0">
                <a:latin typeface="Times New Roman" pitchFamily="18" charset="0"/>
                <a:cs typeface="Times New Roman" pitchFamily="18" charset="0"/>
              </a:rPr>
              <a:t>s genetic material in the form of </a:t>
            </a:r>
            <a:r>
              <a:rPr lang="en-US" altLang="ja-JP" sz="2800" b="1" dirty="0" smtClean="0">
                <a:latin typeface="Times New Roman" pitchFamily="18" charset="0"/>
                <a:cs typeface="Times New Roman" pitchFamily="18" charset="0"/>
              </a:rPr>
              <a:t>DNA </a:t>
            </a:r>
            <a:r>
              <a:rPr lang="en-US" altLang="ja-JP" sz="2800" dirty="0" smtClean="0">
                <a:latin typeface="Times New Roman" pitchFamily="18" charset="0"/>
                <a:cs typeface="Times New Roman" pitchFamily="18" charset="0"/>
              </a:rPr>
              <a:t>(deoxyribonucleic acid)</a:t>
            </a: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Genes </a:t>
            </a:r>
            <a:r>
              <a:rPr lang="en-US" sz="2800" dirty="0" smtClean="0">
                <a:latin typeface="Times New Roman" pitchFamily="18" charset="0"/>
                <a:cs typeface="Times New Roman" pitchFamily="18" charset="0"/>
              </a:rPr>
              <a:t>are the units of inheritance that transmit information from parents to offspring</a:t>
            </a:r>
          </a:p>
          <a:p>
            <a:endParaRPr lang="en-US" sz="2800" dirty="0" smtClean="0">
              <a:latin typeface="Times New Roman" pitchFamily="18" charset="0"/>
              <a:cs typeface="Times New Roman" pitchFamily="18" charset="0"/>
            </a:endParaRPr>
          </a:p>
          <a:p>
            <a:r>
              <a:rPr lang="en-US" sz="2800" dirty="0" smtClean="0">
                <a:solidFill>
                  <a:schemeClr val="bg2">
                    <a:lumMod val="50000"/>
                  </a:schemeClr>
                </a:solidFill>
                <a:latin typeface="Times New Roman" pitchFamily="18" charset="0"/>
                <a:cs typeface="Times New Roman" pitchFamily="18" charset="0"/>
              </a:rPr>
              <a:t>The ability of cells to divide is the basis of all reproduction, growth, and repair of </a:t>
            </a:r>
            <a:r>
              <a:rPr lang="en-US" sz="2800" dirty="0" err="1" smtClean="0">
                <a:solidFill>
                  <a:schemeClr val="bg2">
                    <a:lumMod val="50000"/>
                  </a:schemeClr>
                </a:solidFill>
                <a:latin typeface="Times New Roman" pitchFamily="18" charset="0"/>
                <a:cs typeface="Times New Roman" pitchFamily="18" charset="0"/>
              </a:rPr>
              <a:t>multicellular</a:t>
            </a:r>
            <a:r>
              <a:rPr lang="en-US" sz="2800" dirty="0" smtClean="0">
                <a:solidFill>
                  <a:schemeClr val="bg2">
                    <a:lumMod val="50000"/>
                  </a:schemeClr>
                </a:solidFill>
                <a:latin typeface="Times New Roman" pitchFamily="18" charset="0"/>
                <a:cs typeface="Times New Roman" pitchFamily="18" charset="0"/>
              </a:rPr>
              <a:t> organisms</a:t>
            </a:r>
          </a:p>
          <a:p>
            <a:endParaRPr lang="en-US" sz="2800" dirty="0"/>
          </a:p>
        </p:txBody>
      </p:sp>
      <p:sp>
        <p:nvSpPr>
          <p:cNvPr id="3" name="Title 2"/>
          <p:cNvSpPr>
            <a:spLocks noGrp="1"/>
          </p:cNvSpPr>
          <p:nvPr>
            <p:ph type="title"/>
          </p:nvPr>
        </p:nvSpPr>
        <p:spPr/>
        <p:txBody>
          <a:bodyPr>
            <a:normAutofit/>
          </a:bodyPr>
          <a:lstStyle/>
          <a:p>
            <a:r>
              <a:rPr lang="en-US" sz="2800" b="0" dirty="0" smtClean="0">
                <a:solidFill>
                  <a:srgbClr val="FF0000"/>
                </a:solidFill>
              </a:rPr>
              <a:t>The Continuity of life is based on heritable information from DNA</a:t>
            </a:r>
            <a:endParaRPr lang="en-US" sz="2800" b="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036638"/>
          </a:xfrm>
        </p:spPr>
        <p:txBody>
          <a:bodyPr>
            <a:noAutofit/>
          </a:bodyPr>
          <a:lstStyle/>
          <a:p>
            <a:r>
              <a:rPr lang="en-US" sz="2400" b="0" dirty="0" smtClean="0">
                <a:solidFill>
                  <a:srgbClr val="FF0000"/>
                </a:solidFill>
              </a:rPr>
              <a:t>A lung cell from a newt divides into two smaller cells that will grow and divide again.</a:t>
            </a:r>
            <a:r>
              <a:rPr lang="en-US" sz="2400" dirty="0" smtClean="0"/>
              <a:t/>
            </a:r>
            <a:br>
              <a:rPr lang="en-US" sz="2400" dirty="0" smtClean="0"/>
            </a:br>
            <a:endParaRPr lang="en-US" sz="2400" dirty="0"/>
          </a:p>
        </p:txBody>
      </p:sp>
      <p:pic>
        <p:nvPicPr>
          <p:cNvPr id="6" name="Picture 13" descr="01_09_NewtLungCellDiv-U"/>
          <p:cNvPicPr>
            <a:picLocks noGrp="1" noChangeAspect="1" noChangeArrowheads="1"/>
          </p:cNvPicPr>
          <p:nvPr>
            <p:ph idx="1"/>
          </p:nvPr>
        </p:nvPicPr>
        <p:blipFill>
          <a:blip r:embed="rId2" cstate="print"/>
          <a:srcRect/>
          <a:stretch>
            <a:fillRect/>
          </a:stretch>
        </p:blipFill>
        <p:spPr bwMode="auto">
          <a:xfrm>
            <a:off x="1246632" y="1592231"/>
            <a:ext cx="6650736" cy="430377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latin typeface="Times New Roman" pitchFamily="18" charset="0"/>
                <a:cs typeface="Times New Roman" pitchFamily="18" charset="0"/>
              </a:rPr>
              <a:t>Each chromosome has one long DNA molecule with hundreds or thousands of genes</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Genes encode information for building proteins</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DNA is inherited by offspring from their parents</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DNA controls the development and maintenance of organisms</a:t>
            </a:r>
          </a:p>
          <a:p>
            <a:endParaRPr lang="en-US" dirty="0"/>
          </a:p>
        </p:txBody>
      </p:sp>
      <p:sp>
        <p:nvSpPr>
          <p:cNvPr id="3" name="Title 2"/>
          <p:cNvSpPr>
            <a:spLocks noGrp="1"/>
          </p:cNvSpPr>
          <p:nvPr>
            <p:ph type="title"/>
          </p:nvPr>
        </p:nvSpPr>
        <p:spPr/>
        <p:txBody>
          <a:bodyPr/>
          <a:lstStyle/>
          <a:p>
            <a:r>
              <a:rPr lang="en-US" b="0" i="1" dirty="0" smtClean="0">
                <a:solidFill>
                  <a:srgbClr val="FF0000"/>
                </a:solidFill>
              </a:rPr>
              <a:t>DNA Structure and Function</a:t>
            </a:r>
            <a:endParaRPr lang="en-US" b="0"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96962"/>
          </a:xfrm>
        </p:spPr>
        <p:txBody>
          <a:bodyPr>
            <a:normAutofit fontScale="90000"/>
          </a:bodyPr>
          <a:lstStyle/>
          <a:p>
            <a:r>
              <a:rPr lang="en-US" sz="3100" b="0" dirty="0" smtClean="0">
                <a:solidFill>
                  <a:srgbClr val="FF0000"/>
                </a:solidFill>
              </a:rPr>
              <a:t>Inherited DNA directs development of an organism.</a:t>
            </a:r>
            <a:r>
              <a:rPr lang="en-US" b="0" dirty="0" smtClean="0">
                <a:solidFill>
                  <a:srgbClr val="FF0000"/>
                </a:solidFill>
              </a:rPr>
              <a:t/>
            </a:r>
            <a:br>
              <a:rPr lang="en-US" b="0" dirty="0" smtClean="0">
                <a:solidFill>
                  <a:srgbClr val="FF0000"/>
                </a:solidFill>
              </a:rPr>
            </a:br>
            <a:endParaRPr lang="en-US" b="0" dirty="0">
              <a:solidFill>
                <a:srgbClr val="FF0000"/>
              </a:solidFill>
            </a:endParaRPr>
          </a:p>
        </p:txBody>
      </p:sp>
      <p:sp>
        <p:nvSpPr>
          <p:cNvPr id="5" name="Content Placeholder 4"/>
          <p:cNvSpPr>
            <a:spLocks noGrp="1"/>
          </p:cNvSpPr>
          <p:nvPr>
            <p:ph idx="1"/>
          </p:nvPr>
        </p:nvSpPr>
        <p:spPr/>
        <p:txBody>
          <a:bodyPr>
            <a:normAutofit lnSpcReduction="10000"/>
          </a:bodyPr>
          <a:lstStyle/>
          <a:p>
            <a:pPr>
              <a:buNone/>
            </a:pPr>
            <a:r>
              <a:rPr lang="en-US" sz="1000" dirty="0" smtClean="0"/>
              <a:t>                                  </a:t>
            </a:r>
          </a:p>
          <a:p>
            <a:pPr>
              <a:buNone/>
            </a:pPr>
            <a:endParaRPr lang="en-US" sz="1000" dirty="0" smtClean="0"/>
          </a:p>
          <a:p>
            <a:pPr>
              <a:buNone/>
            </a:pPr>
            <a:endParaRPr lang="en-US" sz="1000" dirty="0" smtClean="0"/>
          </a:p>
          <a:p>
            <a:pPr>
              <a:buNone/>
            </a:pPr>
            <a:endParaRPr lang="en-US" sz="1000" dirty="0" smtClean="0"/>
          </a:p>
          <a:p>
            <a:pPr>
              <a:buNone/>
            </a:pPr>
            <a:r>
              <a:rPr lang="en-US" sz="1400" dirty="0" smtClean="0"/>
              <a:t>                                     sperm cell</a:t>
            </a:r>
          </a:p>
          <a:p>
            <a:pPr>
              <a:buNone/>
            </a:pPr>
            <a:endParaRPr lang="en-US" sz="1000" dirty="0" smtClean="0"/>
          </a:p>
          <a:p>
            <a:pPr>
              <a:buNone/>
            </a:pPr>
            <a:endParaRPr lang="en-US" sz="1000" dirty="0" smtClean="0"/>
          </a:p>
          <a:p>
            <a:pPr>
              <a:buNone/>
            </a:pPr>
            <a:endParaRPr lang="en-US" sz="1000" dirty="0" smtClean="0"/>
          </a:p>
          <a:p>
            <a:pPr>
              <a:buNone/>
            </a:pPr>
            <a:r>
              <a:rPr lang="en-US" sz="1000" i="1" dirty="0" smtClean="0"/>
              <a:t> </a:t>
            </a:r>
          </a:p>
          <a:p>
            <a:pPr>
              <a:buNone/>
            </a:pPr>
            <a:endParaRPr lang="en-US" sz="1000" dirty="0" smtClean="0"/>
          </a:p>
          <a:p>
            <a:pPr>
              <a:buNone/>
            </a:pPr>
            <a:r>
              <a:rPr lang="en-US" sz="1000" dirty="0" smtClean="0"/>
              <a:t>                                                                                                            </a:t>
            </a:r>
          </a:p>
          <a:p>
            <a:pPr>
              <a:buNone/>
            </a:pPr>
            <a:r>
              <a:rPr lang="en-US" sz="1100" dirty="0" smtClean="0"/>
              <a:t>               Nuclei containing                                           </a:t>
            </a:r>
          </a:p>
          <a:p>
            <a:pPr>
              <a:buNone/>
            </a:pPr>
            <a:r>
              <a:rPr lang="en-US" sz="1100" dirty="0" smtClean="0"/>
              <a:t>                             DNA                                                   </a:t>
            </a:r>
          </a:p>
          <a:p>
            <a:pPr>
              <a:buNone/>
            </a:pPr>
            <a:endParaRPr lang="en-US" sz="1000" dirty="0" smtClean="0"/>
          </a:p>
          <a:p>
            <a:pPr>
              <a:buNone/>
            </a:pPr>
            <a:endParaRPr lang="en-US" sz="1000" dirty="0" smtClean="0"/>
          </a:p>
          <a:p>
            <a:pPr>
              <a:buNone/>
            </a:pPr>
            <a:r>
              <a:rPr lang="en-US" sz="1200" dirty="0" smtClean="0"/>
              <a:t>                         Egg cell</a:t>
            </a:r>
          </a:p>
          <a:p>
            <a:pPr>
              <a:buNone/>
            </a:pPr>
            <a:endParaRPr lang="en-US" sz="1000" dirty="0" smtClean="0"/>
          </a:p>
          <a:p>
            <a:pPr>
              <a:buNone/>
            </a:pPr>
            <a:endParaRPr lang="en-US" sz="1000" dirty="0" smtClean="0"/>
          </a:p>
          <a:p>
            <a:pPr>
              <a:buNone/>
            </a:pPr>
            <a:endParaRPr lang="en-US" sz="1000" dirty="0" smtClean="0"/>
          </a:p>
          <a:p>
            <a:pPr>
              <a:buNone/>
            </a:pPr>
            <a:endParaRPr lang="en-US" sz="1000" dirty="0" smtClean="0"/>
          </a:p>
          <a:p>
            <a:pPr>
              <a:buNone/>
            </a:pPr>
            <a:r>
              <a:rPr lang="en-US" sz="1000" dirty="0" smtClean="0"/>
              <a:t>                                      fertilized egg containing DNA from                    embryo’s cells with               Offspring with inherited </a:t>
            </a:r>
          </a:p>
          <a:p>
            <a:pPr>
              <a:buNone/>
            </a:pPr>
            <a:r>
              <a:rPr lang="en-US" sz="1000" dirty="0" smtClean="0"/>
              <a:t>                                                both parents                                        copies of inherited DNA              traits from both parents</a:t>
            </a:r>
            <a:endParaRPr lang="en-US" sz="1000" dirty="0"/>
          </a:p>
        </p:txBody>
      </p:sp>
      <p:pic>
        <p:nvPicPr>
          <p:cNvPr id="7" name="Picture 14" descr="01_10_DNADirectsDev-U"/>
          <p:cNvPicPr>
            <a:picLocks noChangeAspect="1" noChangeArrowheads="1"/>
          </p:cNvPicPr>
          <p:nvPr/>
        </p:nvPicPr>
        <p:blipFill>
          <a:blip r:embed="rId2" cstate="print"/>
          <a:srcRect/>
          <a:stretch>
            <a:fillRect/>
          </a:stretch>
        </p:blipFill>
        <p:spPr bwMode="auto">
          <a:xfrm>
            <a:off x="2590800" y="2667000"/>
            <a:ext cx="6019800" cy="252513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latin typeface="Times New Roman" pitchFamily="18" charset="0"/>
                <a:cs typeface="Times New Roman" pitchFamily="18" charset="0"/>
              </a:rPr>
              <a:t>Genes control protein production indirectly</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DNA is transcribed into RNA then translated into a protein</a:t>
            </a:r>
          </a:p>
          <a:p>
            <a:endParaRPr lang="en-US" sz="3200"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Gene expression</a:t>
            </a:r>
            <a:r>
              <a:rPr lang="en-US" sz="3200" dirty="0" smtClean="0">
                <a:latin typeface="Times New Roman" pitchFamily="18" charset="0"/>
                <a:cs typeface="Times New Roman" pitchFamily="18" charset="0"/>
              </a:rPr>
              <a:t> is the process of converting information from gene to cellular product</a:t>
            </a:r>
          </a:p>
          <a:p>
            <a:r>
              <a:rPr lang="en-US" sz="2400" b="1" dirty="0" smtClean="0">
                <a:solidFill>
                  <a:schemeClr val="bg2">
                    <a:lumMod val="50000"/>
                  </a:schemeClr>
                </a:solidFill>
                <a:latin typeface="Times New Roman" pitchFamily="18" charset="0"/>
                <a:cs typeface="Times New Roman" pitchFamily="18" charset="0"/>
              </a:rPr>
              <a:t>Genomics</a:t>
            </a:r>
            <a:r>
              <a:rPr lang="en-US" sz="2400" dirty="0" smtClean="0">
                <a:solidFill>
                  <a:schemeClr val="bg2">
                    <a:lumMod val="50000"/>
                  </a:schemeClr>
                </a:solidFill>
                <a:latin typeface="Times New Roman" pitchFamily="18" charset="0"/>
                <a:cs typeface="Times New Roman" pitchFamily="18" charset="0"/>
              </a:rPr>
              <a:t> is the study of sets of genes within and between species</a:t>
            </a:r>
          </a:p>
          <a:p>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b="0" i="1" dirty="0" smtClean="0">
                <a:solidFill>
                  <a:srgbClr val="FF0000"/>
                </a:solidFill>
              </a:rPr>
              <a:t>DNA Structure and Function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smtClean="0">
                <a:latin typeface="Times New Roman" pitchFamily="18" charset="0"/>
                <a:cs typeface="Times New Roman" pitchFamily="18" charset="0"/>
              </a:rPr>
              <a:t>Feedback mechanisms allow biological processes to self-regulate</a:t>
            </a:r>
          </a:p>
          <a:p>
            <a:endParaRPr lang="en-US" sz="32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Negative feedback</a:t>
            </a:r>
            <a:r>
              <a:rPr lang="en-US" sz="2800" dirty="0" smtClean="0">
                <a:latin typeface="Times New Roman" pitchFamily="18" charset="0"/>
                <a:cs typeface="Times New Roman" pitchFamily="18" charset="0"/>
              </a:rPr>
              <a:t> means that as more of a product accumulates, the process that creates it slows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and less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of the product is produced</a:t>
            </a:r>
          </a:p>
          <a:p>
            <a:endParaRPr lang="en-US" sz="28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Positive feedback</a:t>
            </a:r>
            <a:r>
              <a:rPr lang="en-US" sz="2800" dirty="0" smtClean="0">
                <a:latin typeface="Times New Roman" pitchFamily="18" charset="0"/>
                <a:cs typeface="Times New Roman" pitchFamily="18" charset="0"/>
              </a:rPr>
              <a:t> means that as more of a product accumulates, the process that creates it speeds up</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and more</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of the product is produced</a:t>
            </a:r>
          </a:p>
          <a:p>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b="0" dirty="0" smtClean="0">
                <a:solidFill>
                  <a:srgbClr val="FF0000"/>
                </a:solidFill>
                <a:effectLst/>
              </a:rPr>
              <a:t>Feedback Mechanisms Regulate Biological Systems</a:t>
            </a:r>
            <a:endParaRPr lang="en-US" b="0" dirty="0">
              <a:solidFill>
                <a:srgbClr val="FF0000"/>
              </a:solidFill>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latin typeface="Times New Roman" pitchFamily="18" charset="0"/>
                <a:cs typeface="Times New Roman" pitchFamily="18" charset="0"/>
              </a:rPr>
              <a:t>Evolution</a:t>
            </a:r>
            <a:r>
              <a:rPr lang="en-US" sz="3200" dirty="0" smtClean="0">
                <a:latin typeface="Times New Roman" pitchFamily="18" charset="0"/>
                <a:cs typeface="Times New Roman" pitchFamily="18" charset="0"/>
              </a:rPr>
              <a:t> makes sense of everything we know about biology</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Organisms are modified descendants of common ancestors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Evolution explains patterns of unity and diversity in living organisms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Similar traits among organisms are explained by descent from common ancestors</a:t>
            </a:r>
          </a:p>
        </p:txBody>
      </p:sp>
      <p:sp>
        <p:nvSpPr>
          <p:cNvPr id="3" name="Title 2"/>
          <p:cNvSpPr>
            <a:spLocks noGrp="1"/>
          </p:cNvSpPr>
          <p:nvPr>
            <p:ph type="title"/>
          </p:nvPr>
        </p:nvSpPr>
        <p:spPr/>
        <p:txBody>
          <a:bodyPr/>
          <a:lstStyle/>
          <a:p>
            <a:r>
              <a:rPr lang="en-US" dirty="0" smtClean="0">
                <a:solidFill>
                  <a:srgbClr val="FF0000"/>
                </a:solidFill>
              </a:rPr>
              <a:t>Themes in Biology</a:t>
            </a:r>
            <a:endParaRPr lang="en-US"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latin typeface="Times New Roman" pitchFamily="18" charset="0"/>
                <a:cs typeface="Times New Roman" pitchFamily="18" charset="0"/>
              </a:rPr>
              <a:t>Approximately 1.8 million species have been identified and named to date, and thousands more are identified each year</a:t>
            </a: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Estimates of the total number of species that actually exist range from 10 million to over 100 million</a:t>
            </a:r>
          </a:p>
          <a:p>
            <a:endParaRPr lang="en-US" dirty="0"/>
          </a:p>
        </p:txBody>
      </p:sp>
      <p:sp>
        <p:nvSpPr>
          <p:cNvPr id="4" name="Rectangle 2"/>
          <p:cNvSpPr>
            <a:spLocks noGrp="1" noChangeArrowheads="1"/>
          </p:cNvSpPr>
          <p:nvPr>
            <p:ph type="title"/>
          </p:nvPr>
        </p:nvSpPr>
        <p:spPr/>
        <p:txBody>
          <a:bodyPr/>
          <a:lstStyle/>
          <a:p>
            <a:pPr eaLnBrk="1" hangingPunct="1"/>
            <a:r>
              <a:rPr lang="en-US" b="0" dirty="0" smtClean="0">
                <a:solidFill>
                  <a:srgbClr val="FF0000"/>
                </a:solidFill>
              </a:rPr>
              <a:t>Classifying the Diversity of Life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latin typeface="Times New Roman" pitchFamily="18" charset="0"/>
                <a:cs typeface="Times New Roman" pitchFamily="18" charset="0"/>
              </a:rPr>
              <a:t>Taxonomy is the branch of biology that names and classifies species into groups</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Domains, followed by kingdoms, are the broadest units of classification</a:t>
            </a:r>
          </a:p>
          <a:p>
            <a:endParaRPr lang="en-US" dirty="0"/>
          </a:p>
        </p:txBody>
      </p:sp>
      <p:sp>
        <p:nvSpPr>
          <p:cNvPr id="3" name="Title 2"/>
          <p:cNvSpPr>
            <a:spLocks noGrp="1"/>
          </p:cNvSpPr>
          <p:nvPr>
            <p:ph type="title"/>
          </p:nvPr>
        </p:nvSpPr>
        <p:spPr/>
        <p:txBody>
          <a:bodyPr>
            <a:normAutofit/>
          </a:bodyPr>
          <a:lstStyle/>
          <a:p>
            <a:r>
              <a:rPr lang="en-US" b="0" i="1" dirty="0" smtClean="0">
                <a:solidFill>
                  <a:srgbClr val="FF0000"/>
                </a:solidFill>
                <a:latin typeface="Times New Roman" pitchFamily="18" charset="0"/>
                <a:cs typeface="Times New Roman" pitchFamily="18" charset="0"/>
              </a:rPr>
              <a:t>Grouping Species: The Basic Idea</a:t>
            </a:r>
            <a:endParaRPr lang="en-US" b="0" dirty="0">
              <a:solidFill>
                <a:srgbClr val="FF0000"/>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latin typeface="Times New Roman" pitchFamily="18" charset="0"/>
                <a:cs typeface="Times New Roman" pitchFamily="18" charset="0"/>
              </a:rPr>
              <a:t>Organisms are divided into three domains </a:t>
            </a:r>
          </a:p>
          <a:p>
            <a:r>
              <a:rPr lang="en-US" sz="2400" dirty="0" smtClean="0">
                <a:latin typeface="Times New Roman" pitchFamily="18" charset="0"/>
                <a:cs typeface="Times New Roman" pitchFamily="18" charset="0"/>
              </a:rPr>
              <a:t>Domain</a:t>
            </a:r>
            <a:r>
              <a:rPr lang="en-US" sz="2400" b="1" dirty="0" smtClean="0">
                <a:latin typeface="Times New Roman" pitchFamily="18" charset="0"/>
                <a:cs typeface="Times New Roman" pitchFamily="18" charset="0"/>
              </a:rPr>
              <a:t> Bacteria </a:t>
            </a:r>
            <a:r>
              <a:rPr lang="en-US" sz="2400" dirty="0" smtClean="0">
                <a:latin typeface="Times New Roman" pitchFamily="18" charset="0"/>
                <a:cs typeface="Times New Roman" pitchFamily="18" charset="0"/>
              </a:rPr>
              <a:t>and domain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Archaea</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compose the prokaryotes</a:t>
            </a:r>
          </a:p>
          <a:p>
            <a:r>
              <a:rPr lang="en-US" sz="2400" dirty="0" smtClean="0">
                <a:latin typeface="Times New Roman" pitchFamily="18" charset="0"/>
                <a:cs typeface="Times New Roman" pitchFamily="18" charset="0"/>
              </a:rPr>
              <a:t>Most prokaryotes are single-celled and microscopic</a:t>
            </a:r>
          </a:p>
          <a:p>
            <a:endParaRPr lang="en-US" dirty="0" smtClean="0"/>
          </a:p>
          <a:p>
            <a:endParaRPr lang="en-US" dirty="0" smtClean="0"/>
          </a:p>
          <a:p>
            <a:endParaRPr lang="en-US" dirty="0" smtClean="0"/>
          </a:p>
          <a:p>
            <a:endParaRPr lang="en-US" dirty="0" smtClean="0"/>
          </a:p>
          <a:p>
            <a:endParaRPr lang="en-US" dirty="0" smtClean="0"/>
          </a:p>
          <a:p>
            <a:r>
              <a:rPr lang="en-US" dirty="0" smtClean="0">
                <a:latin typeface="Times New Roman" pitchFamily="18" charset="0"/>
                <a:cs typeface="Times New Roman" pitchFamily="18" charset="0"/>
              </a:rPr>
              <a:t>Domain Bacteria                    Domain </a:t>
            </a:r>
            <a:r>
              <a:rPr lang="en-US" dirty="0" err="1" smtClean="0">
                <a:latin typeface="Times New Roman" pitchFamily="18" charset="0"/>
                <a:cs typeface="Times New Roman" pitchFamily="18" charset="0"/>
              </a:rPr>
              <a:t>Archaea</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b="0" i="1" dirty="0" smtClean="0">
                <a:solidFill>
                  <a:srgbClr val="FF0000"/>
                </a:solidFill>
                <a:latin typeface="Times New Roman" pitchFamily="18" charset="0"/>
                <a:cs typeface="Times New Roman" pitchFamily="18" charset="0"/>
              </a:rPr>
              <a:t>The Three Domains of Life</a:t>
            </a:r>
            <a:endParaRPr lang="en-US" b="0" dirty="0">
              <a:solidFill>
                <a:srgbClr val="FF0000"/>
              </a:solidFill>
              <a:latin typeface="Times New Roman" pitchFamily="18" charset="0"/>
              <a:cs typeface="Times New Roman" pitchFamily="18" charset="0"/>
            </a:endParaRPr>
          </a:p>
        </p:txBody>
      </p:sp>
      <p:pic>
        <p:nvPicPr>
          <p:cNvPr id="4" name="Picture 11" descr="01_15aThreeDomains-U"/>
          <p:cNvPicPr>
            <a:picLocks noChangeAspect="1" noChangeArrowheads="1"/>
          </p:cNvPicPr>
          <p:nvPr/>
        </p:nvPicPr>
        <p:blipFill>
          <a:blip r:embed="rId2" cstate="print"/>
          <a:srcRect/>
          <a:stretch>
            <a:fillRect/>
          </a:stretch>
        </p:blipFill>
        <p:spPr bwMode="auto">
          <a:xfrm>
            <a:off x="457200" y="3392339"/>
            <a:ext cx="4023438" cy="2037052"/>
          </a:xfrm>
          <a:prstGeom prst="rect">
            <a:avLst/>
          </a:prstGeom>
          <a:noFill/>
          <a:ln w="9525">
            <a:noFill/>
            <a:miter lim="800000"/>
            <a:headEnd/>
            <a:tailEnd/>
          </a:ln>
        </p:spPr>
      </p:pic>
      <p:pic>
        <p:nvPicPr>
          <p:cNvPr id="5" name="Picture 11" descr="01_15bThreeDomains-U"/>
          <p:cNvPicPr>
            <a:picLocks noChangeAspect="1" noChangeArrowheads="1"/>
          </p:cNvPicPr>
          <p:nvPr/>
        </p:nvPicPr>
        <p:blipFill>
          <a:blip r:embed="rId3" cstate="print"/>
          <a:srcRect/>
          <a:stretch>
            <a:fillRect/>
          </a:stretch>
        </p:blipFill>
        <p:spPr bwMode="auto">
          <a:xfrm>
            <a:off x="5029200" y="3429000"/>
            <a:ext cx="3206750" cy="178852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latin typeface="Times New Roman" pitchFamily="18" charset="0"/>
                <a:cs typeface="Times New Roman" pitchFamily="18" charset="0"/>
              </a:rPr>
              <a:t>Evolutionary Adaptation</a:t>
            </a:r>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rPr>
              <a:t>Properties of Life</a:t>
            </a:r>
            <a:endParaRPr lang="en-US" dirty="0">
              <a:solidFill>
                <a:srgbClr val="FF0000"/>
              </a:solidFill>
            </a:endParaRPr>
          </a:p>
        </p:txBody>
      </p:sp>
      <p:pic>
        <p:nvPicPr>
          <p:cNvPr id="6" name="Picture 8" descr="01_03aPropertiesOfLife-U"/>
          <p:cNvPicPr>
            <a:picLocks noChangeAspect="1" noChangeArrowheads="1"/>
          </p:cNvPicPr>
          <p:nvPr/>
        </p:nvPicPr>
        <p:blipFill>
          <a:blip r:embed="rId2" cstate="print"/>
          <a:srcRect/>
          <a:stretch>
            <a:fillRect/>
          </a:stretch>
        </p:blipFill>
        <p:spPr bwMode="auto">
          <a:xfrm>
            <a:off x="3048000" y="2286000"/>
            <a:ext cx="2946400" cy="429204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smtClean="0">
                <a:latin typeface="Times New Roman" pitchFamily="18" charset="0"/>
                <a:cs typeface="Times New Roman" pitchFamily="18" charset="0"/>
              </a:rPr>
              <a:t>Domain </a:t>
            </a:r>
            <a:r>
              <a:rPr lang="en-US" sz="2800" b="1" dirty="0" err="1" smtClean="0">
                <a:latin typeface="Times New Roman" pitchFamily="18" charset="0"/>
                <a:cs typeface="Times New Roman" pitchFamily="18" charset="0"/>
              </a:rPr>
              <a:t>Eukarya</a:t>
            </a:r>
            <a:r>
              <a:rPr lang="en-US" sz="2800" dirty="0" smtClean="0">
                <a:latin typeface="Times New Roman" pitchFamily="18" charset="0"/>
                <a:cs typeface="Times New Roman" pitchFamily="18" charset="0"/>
              </a:rPr>
              <a:t> includes all eukaryotic organisms</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Domain </a:t>
            </a:r>
            <a:r>
              <a:rPr lang="en-US" sz="2800" dirty="0" err="1" smtClean="0">
                <a:latin typeface="Times New Roman" pitchFamily="18" charset="0"/>
                <a:cs typeface="Times New Roman" pitchFamily="18" charset="0"/>
              </a:rPr>
              <a:t>Eukarya</a:t>
            </a:r>
            <a:r>
              <a:rPr lang="en-US" sz="2800" dirty="0" smtClean="0">
                <a:latin typeface="Times New Roman" pitchFamily="18" charset="0"/>
                <a:cs typeface="Times New Roman" pitchFamily="18" charset="0"/>
              </a:rPr>
              <a:t> includes three </a:t>
            </a:r>
            <a:r>
              <a:rPr lang="en-US" sz="2800" dirty="0" err="1" smtClean="0">
                <a:latin typeface="Times New Roman" pitchFamily="18" charset="0"/>
                <a:cs typeface="Times New Roman" pitchFamily="18" charset="0"/>
              </a:rPr>
              <a:t>multicellular</a:t>
            </a:r>
            <a:r>
              <a:rPr lang="en-US" sz="2800" dirty="0" smtClean="0">
                <a:latin typeface="Times New Roman" pitchFamily="18" charset="0"/>
                <a:cs typeface="Times New Roman" pitchFamily="18" charset="0"/>
              </a:rPr>
              <a:t> kingdoms</a:t>
            </a:r>
          </a:p>
          <a:p>
            <a:pPr marL="977900" lvl="1" indent="-292100"/>
            <a:r>
              <a:rPr lang="en-US" sz="2800" dirty="0" smtClean="0">
                <a:solidFill>
                  <a:schemeClr val="bg2">
                    <a:lumMod val="50000"/>
                  </a:schemeClr>
                </a:solidFill>
                <a:latin typeface="Times New Roman" pitchFamily="18" charset="0"/>
                <a:cs typeface="Times New Roman" pitchFamily="18" charset="0"/>
              </a:rPr>
              <a:t>Plants, which produce their own food by photosynthesis</a:t>
            </a:r>
          </a:p>
          <a:p>
            <a:pPr marL="977900" lvl="1" indent="-292100"/>
            <a:r>
              <a:rPr lang="en-US" sz="2800" dirty="0" smtClean="0">
                <a:solidFill>
                  <a:schemeClr val="bg2">
                    <a:lumMod val="50000"/>
                  </a:schemeClr>
                </a:solidFill>
                <a:latin typeface="Times New Roman" pitchFamily="18" charset="0"/>
                <a:cs typeface="Times New Roman" pitchFamily="18" charset="0"/>
              </a:rPr>
              <a:t>Fungi, which absorb nutrients</a:t>
            </a:r>
          </a:p>
          <a:p>
            <a:pPr marL="977900" lvl="1" indent="-292100"/>
            <a:r>
              <a:rPr lang="en-US" sz="2800" dirty="0" smtClean="0">
                <a:solidFill>
                  <a:schemeClr val="bg2">
                    <a:lumMod val="50000"/>
                  </a:schemeClr>
                </a:solidFill>
                <a:latin typeface="Times New Roman" pitchFamily="18" charset="0"/>
                <a:cs typeface="Times New Roman" pitchFamily="18" charset="0"/>
              </a:rPr>
              <a:t>Animals, which ingest their food</a:t>
            </a:r>
          </a:p>
          <a:p>
            <a:pPr marL="977900" lvl="1" indent="-292100"/>
            <a:endParaRPr lang="en-US" sz="2800" dirty="0" smtClean="0">
              <a:solidFill>
                <a:schemeClr val="bg2">
                  <a:lumMod val="50000"/>
                </a:schemeClr>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Other eukaryotic organisms  are grouped into the </a:t>
            </a:r>
            <a:r>
              <a:rPr lang="en-US" sz="2000" dirty="0" err="1" smtClean="0">
                <a:latin typeface="Times New Roman" pitchFamily="18" charset="0"/>
                <a:cs typeface="Times New Roman" pitchFamily="18" charset="0"/>
              </a:rPr>
              <a:t>Protist</a:t>
            </a:r>
            <a:r>
              <a:rPr lang="en-US" sz="2000" dirty="0" smtClean="0">
                <a:latin typeface="Times New Roman" pitchFamily="18" charset="0"/>
                <a:cs typeface="Times New Roman" pitchFamily="18" charset="0"/>
              </a:rPr>
              <a:t> kingdom</a:t>
            </a:r>
          </a:p>
          <a:p>
            <a:endParaRPr lang="en-US" dirty="0"/>
          </a:p>
        </p:txBody>
      </p:sp>
      <p:sp>
        <p:nvSpPr>
          <p:cNvPr id="3" name="Title 2"/>
          <p:cNvSpPr>
            <a:spLocks noGrp="1"/>
          </p:cNvSpPr>
          <p:nvPr>
            <p:ph type="title"/>
          </p:nvPr>
        </p:nvSpPr>
        <p:spPr/>
        <p:txBody>
          <a:bodyPr/>
          <a:lstStyle/>
          <a:p>
            <a:r>
              <a:rPr lang="en-US" b="0" i="1" dirty="0" smtClean="0">
                <a:solidFill>
                  <a:srgbClr val="FF0000"/>
                </a:solidFill>
                <a:latin typeface="Times New Roman" pitchFamily="18" charset="0"/>
                <a:cs typeface="Times New Roman" pitchFamily="18" charset="0"/>
              </a:rPr>
              <a:t>The Three Domains of Life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i="1" dirty="0" smtClean="0">
                <a:solidFill>
                  <a:srgbClr val="FF0000"/>
                </a:solidFill>
                <a:latin typeface="Times New Roman" pitchFamily="18" charset="0"/>
                <a:cs typeface="Times New Roman" pitchFamily="18" charset="0"/>
              </a:rPr>
              <a:t>The Three Domains of Life</a:t>
            </a:r>
            <a:endParaRPr lang="en-US" dirty="0"/>
          </a:p>
        </p:txBody>
      </p:sp>
      <p:pic>
        <p:nvPicPr>
          <p:cNvPr id="4" name="Picture 19" descr="01_15c_ThreeDomains-U"/>
          <p:cNvPicPr>
            <a:picLocks noGrp="1" noChangeAspect="1" noChangeArrowheads="1"/>
          </p:cNvPicPr>
          <p:nvPr>
            <p:ph idx="1"/>
          </p:nvPr>
        </p:nvPicPr>
        <p:blipFill>
          <a:blip r:embed="rId2" cstate="print"/>
          <a:srcRect/>
          <a:stretch>
            <a:fillRect/>
          </a:stretch>
        </p:blipFill>
        <p:spPr bwMode="auto">
          <a:xfrm>
            <a:off x="457200" y="1851076"/>
            <a:ext cx="8229600" cy="378608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latin typeface="Times New Roman" pitchFamily="18" charset="0"/>
                <a:cs typeface="Times New Roman" pitchFamily="18" charset="0"/>
              </a:rPr>
              <a:t>A striking unity underlies the diversity of life; for example</a:t>
            </a:r>
          </a:p>
          <a:p>
            <a:pPr marL="977900" lvl="1" indent="-292100"/>
            <a:r>
              <a:rPr lang="en-US" sz="3200" dirty="0" smtClean="0">
                <a:solidFill>
                  <a:schemeClr val="bg2">
                    <a:lumMod val="50000"/>
                  </a:schemeClr>
                </a:solidFill>
                <a:latin typeface="Times New Roman" pitchFamily="18" charset="0"/>
                <a:cs typeface="Times New Roman" pitchFamily="18" charset="0"/>
              </a:rPr>
              <a:t>DNA is the universal genetic language common to all organisms</a:t>
            </a:r>
          </a:p>
          <a:p>
            <a:pPr marL="977900" lvl="1" indent="-292100"/>
            <a:endParaRPr lang="en-US" sz="3200" dirty="0" smtClean="0">
              <a:solidFill>
                <a:schemeClr val="bg2">
                  <a:lumMod val="50000"/>
                </a:schemeClr>
              </a:solidFill>
              <a:latin typeface="Times New Roman" pitchFamily="18" charset="0"/>
              <a:cs typeface="Times New Roman" pitchFamily="18" charset="0"/>
            </a:endParaRPr>
          </a:p>
          <a:p>
            <a:pPr marL="977900" lvl="1" indent="-292100"/>
            <a:r>
              <a:rPr lang="en-US" sz="3200" dirty="0" smtClean="0">
                <a:solidFill>
                  <a:schemeClr val="bg2">
                    <a:lumMod val="50000"/>
                  </a:schemeClr>
                </a:solidFill>
                <a:latin typeface="Times New Roman" pitchFamily="18" charset="0"/>
                <a:cs typeface="Times New Roman" pitchFamily="18" charset="0"/>
              </a:rPr>
              <a:t>Unity is evident in many features of cell structure</a:t>
            </a:r>
          </a:p>
          <a:p>
            <a:endParaRPr lang="en-US" dirty="0"/>
          </a:p>
        </p:txBody>
      </p:sp>
      <p:sp>
        <p:nvSpPr>
          <p:cNvPr id="3" name="Title 2"/>
          <p:cNvSpPr>
            <a:spLocks noGrp="1"/>
          </p:cNvSpPr>
          <p:nvPr>
            <p:ph type="title"/>
          </p:nvPr>
        </p:nvSpPr>
        <p:spPr/>
        <p:txBody>
          <a:bodyPr/>
          <a:lstStyle/>
          <a:p>
            <a:r>
              <a:rPr lang="en-US" b="0" i="1" dirty="0" smtClean="0">
                <a:solidFill>
                  <a:srgbClr val="FF0000"/>
                </a:solidFill>
              </a:rPr>
              <a:t>Unity in the Diversity of Life</a:t>
            </a:r>
            <a:endParaRPr lang="en-US" b="0"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latin typeface="Times New Roman" pitchFamily="18" charset="0"/>
                <a:cs typeface="Times New Roman" pitchFamily="18" charset="0"/>
              </a:rPr>
              <a:t>Fossils and other evidence document the evolution of life on Earth over billions of years</a:t>
            </a:r>
          </a:p>
          <a:p>
            <a:endParaRPr lang="en-US" dirty="0"/>
          </a:p>
        </p:txBody>
      </p:sp>
      <p:sp>
        <p:nvSpPr>
          <p:cNvPr id="3" name="Title 2"/>
          <p:cNvSpPr>
            <a:spLocks noGrp="1"/>
          </p:cNvSpPr>
          <p:nvPr>
            <p:ph type="title"/>
          </p:nvPr>
        </p:nvSpPr>
        <p:spPr/>
        <p:txBody>
          <a:bodyPr>
            <a:noAutofit/>
          </a:bodyPr>
          <a:lstStyle/>
          <a:p>
            <a:r>
              <a:rPr lang="en-US" sz="2800" b="0" dirty="0" smtClean="0">
                <a:solidFill>
                  <a:srgbClr val="FF0000"/>
                </a:solidFill>
                <a:latin typeface="Times New Roman" pitchFamily="18" charset="0"/>
                <a:cs typeface="Times New Roman" pitchFamily="18" charset="0"/>
              </a:rPr>
              <a:t>Charles Darwin and the Theory of Natural Selection</a:t>
            </a:r>
            <a:endParaRPr lang="en-US" sz="2800" b="0" dirty="0">
              <a:solidFill>
                <a:srgbClr val="FF0000"/>
              </a:solidFill>
              <a:latin typeface="Times New Roman" pitchFamily="18" charset="0"/>
              <a:cs typeface="Times New Roman" pitchFamily="18" charset="0"/>
            </a:endParaRPr>
          </a:p>
        </p:txBody>
      </p:sp>
      <p:pic>
        <p:nvPicPr>
          <p:cNvPr id="4" name="Picture 4" descr="01_17Paleontologists-L"/>
          <p:cNvPicPr>
            <a:picLocks noChangeAspect="1" noChangeArrowheads="1"/>
          </p:cNvPicPr>
          <p:nvPr/>
        </p:nvPicPr>
        <p:blipFill>
          <a:blip r:embed="rId2" cstate="print"/>
          <a:srcRect/>
          <a:stretch>
            <a:fillRect/>
          </a:stretch>
        </p:blipFill>
        <p:spPr bwMode="auto">
          <a:xfrm>
            <a:off x="3276600" y="2667000"/>
            <a:ext cx="2667000" cy="360114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800" dirty="0" smtClean="0">
                <a:latin typeface="Times New Roman" pitchFamily="18" charset="0"/>
                <a:cs typeface="Times New Roman" pitchFamily="18" charset="0"/>
              </a:rPr>
              <a:t>Charles Darwin published </a:t>
            </a:r>
            <a:r>
              <a:rPr lang="en-US" sz="2800" i="1" dirty="0" smtClean="0">
                <a:latin typeface="Times New Roman" pitchFamily="18" charset="0"/>
                <a:cs typeface="Times New Roman" pitchFamily="18" charset="0"/>
              </a:rPr>
              <a:t>On the Origin of Species by Means of Natural Selection </a:t>
            </a:r>
            <a:r>
              <a:rPr lang="en-US" sz="2800" dirty="0" smtClean="0">
                <a:latin typeface="Times New Roman" pitchFamily="18" charset="0"/>
                <a:cs typeface="Times New Roman" pitchFamily="18" charset="0"/>
              </a:rPr>
              <a:t>in 1859</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Darwin made two main points: </a:t>
            </a:r>
          </a:p>
          <a:p>
            <a:pPr marL="977900" lvl="1" indent="-292100"/>
            <a:r>
              <a:rPr lang="en-US" sz="2800" dirty="0" smtClean="0">
                <a:solidFill>
                  <a:schemeClr val="bg2">
                    <a:lumMod val="50000"/>
                  </a:schemeClr>
                </a:solidFill>
                <a:latin typeface="Times New Roman" pitchFamily="18" charset="0"/>
                <a:cs typeface="Times New Roman" pitchFamily="18" charset="0"/>
              </a:rPr>
              <a:t>Species showed evidence of </a:t>
            </a:r>
            <a:r>
              <a:rPr lang="ja-JP" altLang="en-US" sz="2800" smtClean="0">
                <a:solidFill>
                  <a:schemeClr val="bg2">
                    <a:lumMod val="50000"/>
                  </a:schemeClr>
                </a:solidFill>
                <a:latin typeface="Times New Roman" pitchFamily="18" charset="0"/>
                <a:cs typeface="Times New Roman" pitchFamily="18" charset="0"/>
              </a:rPr>
              <a:t>“</a:t>
            </a:r>
            <a:r>
              <a:rPr lang="en-US" altLang="ja-JP" sz="2800" dirty="0" smtClean="0">
                <a:solidFill>
                  <a:schemeClr val="bg2">
                    <a:lumMod val="50000"/>
                  </a:schemeClr>
                </a:solidFill>
                <a:latin typeface="Times New Roman" pitchFamily="18" charset="0"/>
                <a:cs typeface="Times New Roman" pitchFamily="18" charset="0"/>
              </a:rPr>
              <a:t>descent with modification</a:t>
            </a:r>
            <a:r>
              <a:rPr lang="ja-JP" altLang="en-US" sz="2800" smtClean="0">
                <a:solidFill>
                  <a:schemeClr val="bg2">
                    <a:lumMod val="50000"/>
                  </a:schemeClr>
                </a:solidFill>
                <a:latin typeface="Times New Roman" pitchFamily="18" charset="0"/>
                <a:cs typeface="Times New Roman" pitchFamily="18" charset="0"/>
              </a:rPr>
              <a:t>”</a:t>
            </a:r>
            <a:r>
              <a:rPr lang="en-US" altLang="ja-JP" sz="2800" dirty="0" smtClean="0">
                <a:solidFill>
                  <a:schemeClr val="bg2">
                    <a:lumMod val="50000"/>
                  </a:schemeClr>
                </a:solidFill>
                <a:latin typeface="Times New Roman" pitchFamily="18" charset="0"/>
                <a:cs typeface="Times New Roman" pitchFamily="18" charset="0"/>
              </a:rPr>
              <a:t> from common ancestors</a:t>
            </a:r>
          </a:p>
          <a:p>
            <a:pPr marL="977900" lvl="1" indent="-292100"/>
            <a:endParaRPr lang="en-US" altLang="ja-JP" sz="2800" dirty="0" smtClean="0">
              <a:solidFill>
                <a:schemeClr val="bg2">
                  <a:lumMod val="50000"/>
                </a:schemeClr>
              </a:solidFill>
              <a:latin typeface="Times New Roman" pitchFamily="18" charset="0"/>
              <a:cs typeface="Times New Roman" pitchFamily="18" charset="0"/>
            </a:endParaRPr>
          </a:p>
          <a:p>
            <a:pPr marL="977900" lvl="1" indent="-292100"/>
            <a:r>
              <a:rPr lang="en-US" sz="2800" dirty="0" smtClean="0">
                <a:solidFill>
                  <a:schemeClr val="bg2">
                    <a:lumMod val="50000"/>
                  </a:schemeClr>
                </a:solidFill>
                <a:latin typeface="Times New Roman" pitchFamily="18" charset="0"/>
                <a:cs typeface="Times New Roman" pitchFamily="18" charset="0"/>
              </a:rPr>
              <a:t>Natural selection is the mechanism behind </a:t>
            </a:r>
            <a:r>
              <a:rPr lang="ja-JP" altLang="en-US" sz="2800" smtClean="0">
                <a:solidFill>
                  <a:schemeClr val="bg2">
                    <a:lumMod val="50000"/>
                  </a:schemeClr>
                </a:solidFill>
                <a:latin typeface="Times New Roman" pitchFamily="18" charset="0"/>
                <a:cs typeface="Times New Roman" pitchFamily="18" charset="0"/>
              </a:rPr>
              <a:t>“</a:t>
            </a:r>
            <a:r>
              <a:rPr lang="en-US" altLang="ja-JP" sz="2800" dirty="0" smtClean="0">
                <a:solidFill>
                  <a:schemeClr val="bg2">
                    <a:lumMod val="50000"/>
                  </a:schemeClr>
                </a:solidFill>
                <a:latin typeface="Times New Roman" pitchFamily="18" charset="0"/>
                <a:cs typeface="Times New Roman" pitchFamily="18" charset="0"/>
              </a:rPr>
              <a:t>descent with modification</a:t>
            </a:r>
            <a:r>
              <a:rPr lang="ja-JP" altLang="en-US" sz="2800" smtClean="0">
                <a:solidFill>
                  <a:schemeClr val="bg2">
                    <a:lumMod val="50000"/>
                  </a:schemeClr>
                </a:solidFill>
                <a:latin typeface="Times New Roman" pitchFamily="18" charset="0"/>
                <a:cs typeface="Times New Roman" pitchFamily="18" charset="0"/>
              </a:rPr>
              <a:t>”</a:t>
            </a:r>
            <a:endParaRPr lang="en-US" altLang="ja-JP" sz="2800" dirty="0" smtClean="0">
              <a:solidFill>
                <a:schemeClr val="bg2">
                  <a:lumMod val="50000"/>
                </a:schemeClr>
              </a:solidFill>
              <a:latin typeface="Times New Roman" pitchFamily="18" charset="0"/>
              <a:cs typeface="Times New Roman" pitchFamily="18" charset="0"/>
            </a:endParaRPr>
          </a:p>
          <a:p>
            <a:pPr marL="977900" lvl="1" indent="-292100"/>
            <a:endParaRPr lang="en-US" altLang="ja-JP" sz="26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Darwin</a:t>
            </a:r>
            <a:r>
              <a:rPr lang="ja-JP" altLang="en-US" sz="2800" smtClean="0">
                <a:latin typeface="Times New Roman" pitchFamily="18" charset="0"/>
                <a:cs typeface="Times New Roman" pitchFamily="18" charset="0"/>
              </a:rPr>
              <a:t>’</a:t>
            </a:r>
            <a:r>
              <a:rPr lang="en-US" altLang="ja-JP" sz="2800" dirty="0" smtClean="0">
                <a:latin typeface="Times New Roman" pitchFamily="18" charset="0"/>
                <a:cs typeface="Times New Roman" pitchFamily="18" charset="0"/>
              </a:rPr>
              <a:t>s theory explained the duality of unity and diversity</a:t>
            </a:r>
            <a:endParaRPr lang="en-US" sz="28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r>
              <a:rPr lang="en-US" b="0" dirty="0" smtClean="0">
                <a:solidFill>
                  <a:srgbClr val="FF0000"/>
                </a:solidFill>
                <a:effectLst/>
              </a:rPr>
              <a:t>Charles Darwin</a:t>
            </a:r>
            <a:endParaRPr lang="en-US" b="0" dirty="0">
              <a:solidFill>
                <a:srgbClr val="FF0000"/>
              </a:solidFill>
              <a:effectLst/>
            </a:endParaRPr>
          </a:p>
        </p:txBody>
      </p:sp>
      <p:pic>
        <p:nvPicPr>
          <p:cNvPr id="4" name="Picture 4" descr="01_18CharlesDarwin-L"/>
          <p:cNvPicPr>
            <a:picLocks noChangeAspect="1" noChangeArrowheads="1"/>
          </p:cNvPicPr>
          <p:nvPr/>
        </p:nvPicPr>
        <p:blipFill>
          <a:blip r:embed="rId2" cstate="print"/>
          <a:srcRect/>
          <a:stretch>
            <a:fillRect/>
          </a:stretch>
        </p:blipFill>
        <p:spPr bwMode="auto">
          <a:xfrm>
            <a:off x="7595942" y="4419600"/>
            <a:ext cx="1212672" cy="2094669"/>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latin typeface="Times New Roman" pitchFamily="18" charset="0"/>
                <a:cs typeface="Times New Roman" pitchFamily="18" charset="0"/>
              </a:rPr>
              <a:t>Darwin observed :</a:t>
            </a:r>
          </a:p>
          <a:p>
            <a:pPr marL="977900" lvl="1" indent="-292100"/>
            <a:r>
              <a:rPr lang="en-US" sz="3200" dirty="0" smtClean="0">
                <a:solidFill>
                  <a:schemeClr val="bg2">
                    <a:lumMod val="50000"/>
                  </a:schemeClr>
                </a:solidFill>
                <a:latin typeface="Times New Roman" pitchFamily="18" charset="0"/>
                <a:cs typeface="Times New Roman" pitchFamily="18" charset="0"/>
              </a:rPr>
              <a:t>Individuals in a population vary in their traits, many of which are heritable</a:t>
            </a:r>
          </a:p>
          <a:p>
            <a:pPr marL="977900" lvl="1" indent="-292100"/>
            <a:endParaRPr lang="en-US" sz="3200" dirty="0" smtClean="0">
              <a:solidFill>
                <a:schemeClr val="bg2">
                  <a:lumMod val="50000"/>
                </a:schemeClr>
              </a:solidFill>
              <a:latin typeface="Times New Roman" pitchFamily="18" charset="0"/>
              <a:cs typeface="Times New Roman" pitchFamily="18" charset="0"/>
            </a:endParaRPr>
          </a:p>
          <a:p>
            <a:pPr marL="977900" lvl="1" indent="-292100"/>
            <a:r>
              <a:rPr lang="en-US" sz="3200" dirty="0" smtClean="0">
                <a:solidFill>
                  <a:schemeClr val="bg2">
                    <a:lumMod val="50000"/>
                  </a:schemeClr>
                </a:solidFill>
                <a:latin typeface="Times New Roman" pitchFamily="18" charset="0"/>
                <a:cs typeface="Times New Roman" pitchFamily="18" charset="0"/>
              </a:rPr>
              <a:t>More offspring are produced than survive, and competition is inevitable</a:t>
            </a:r>
          </a:p>
          <a:p>
            <a:pPr marL="977900" lvl="1" indent="-292100"/>
            <a:endParaRPr lang="en-US" sz="3200" dirty="0" smtClean="0">
              <a:solidFill>
                <a:schemeClr val="bg2">
                  <a:lumMod val="50000"/>
                </a:schemeClr>
              </a:solidFill>
              <a:latin typeface="Times New Roman" pitchFamily="18" charset="0"/>
              <a:cs typeface="Times New Roman" pitchFamily="18" charset="0"/>
            </a:endParaRPr>
          </a:p>
          <a:p>
            <a:pPr marL="977900" lvl="1" indent="-292100"/>
            <a:r>
              <a:rPr lang="en-US" sz="3200" dirty="0" smtClean="0">
                <a:solidFill>
                  <a:schemeClr val="bg2">
                    <a:lumMod val="50000"/>
                  </a:schemeClr>
                </a:solidFill>
                <a:latin typeface="Times New Roman" pitchFamily="18" charset="0"/>
                <a:cs typeface="Times New Roman" pitchFamily="18" charset="0"/>
              </a:rPr>
              <a:t>Species generally suit their environment</a:t>
            </a:r>
          </a:p>
          <a:p>
            <a:endParaRPr lang="en-US" sz="3200" dirty="0">
              <a:solidFill>
                <a:schemeClr val="bg2">
                  <a:lumMod val="50000"/>
                </a:schemeClr>
              </a:solidFill>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3200" b="0" dirty="0" smtClean="0">
                <a:solidFill>
                  <a:srgbClr val="FF0000"/>
                </a:solidFill>
                <a:effectLst/>
                <a:latin typeface="Times New Roman" pitchFamily="18" charset="0"/>
                <a:cs typeface="Times New Roman" pitchFamily="18" charset="0"/>
              </a:rPr>
              <a:t>Charles Darwin and the Theory of Natural Selection</a:t>
            </a:r>
            <a:endParaRPr lang="en-US" sz="3200" dirty="0">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smtClean="0">
                <a:latin typeface="Times New Roman" pitchFamily="18" charset="0"/>
                <a:cs typeface="Times New Roman" pitchFamily="18" charset="0"/>
              </a:rPr>
              <a:t>Darwin inferred:</a:t>
            </a:r>
          </a:p>
          <a:p>
            <a:endParaRPr lang="en-US" sz="2800" dirty="0" smtClean="0">
              <a:latin typeface="Times New Roman" pitchFamily="18" charset="0"/>
              <a:cs typeface="Times New Roman" pitchFamily="18" charset="0"/>
            </a:endParaRPr>
          </a:p>
          <a:p>
            <a:pPr marL="977900" lvl="1" indent="-292100"/>
            <a:r>
              <a:rPr lang="en-US" sz="2600" dirty="0" smtClean="0">
                <a:solidFill>
                  <a:schemeClr val="bg2">
                    <a:lumMod val="50000"/>
                  </a:schemeClr>
                </a:solidFill>
                <a:latin typeface="Times New Roman" pitchFamily="18" charset="0"/>
                <a:cs typeface="Times New Roman" pitchFamily="18" charset="0"/>
              </a:rPr>
              <a:t>Individuals that are best suited to their environment are more likely to survive and reproduce</a:t>
            </a:r>
          </a:p>
          <a:p>
            <a:pPr marL="977900" lvl="1" indent="-292100"/>
            <a:endParaRPr lang="en-US" sz="2600" dirty="0" smtClean="0">
              <a:solidFill>
                <a:schemeClr val="bg2">
                  <a:lumMod val="50000"/>
                </a:schemeClr>
              </a:solidFill>
              <a:latin typeface="Times New Roman" pitchFamily="18" charset="0"/>
              <a:cs typeface="Times New Roman" pitchFamily="18" charset="0"/>
            </a:endParaRPr>
          </a:p>
          <a:p>
            <a:pPr marL="977900" lvl="1" indent="-292100"/>
            <a:r>
              <a:rPr lang="en-US" sz="2600" dirty="0" smtClean="0">
                <a:solidFill>
                  <a:schemeClr val="bg2">
                    <a:lumMod val="50000"/>
                  </a:schemeClr>
                </a:solidFill>
                <a:latin typeface="Times New Roman" pitchFamily="18" charset="0"/>
                <a:cs typeface="Times New Roman" pitchFamily="18" charset="0"/>
              </a:rPr>
              <a:t>Over time, more individuals in a population will have the advantageous traits</a:t>
            </a:r>
          </a:p>
          <a:p>
            <a:pPr marL="977900" lvl="1" indent="-292100"/>
            <a:endParaRPr lang="en-US" sz="2600" dirty="0" smtClean="0">
              <a:latin typeface="Times New Roman" pitchFamily="18" charset="0"/>
              <a:cs typeface="Times New Roman" pitchFamily="18" charset="0"/>
            </a:endParaRPr>
          </a:p>
          <a:p>
            <a:r>
              <a:rPr lang="en-US" sz="2400" dirty="0" smtClean="0"/>
              <a:t>environment </a:t>
            </a:r>
            <a:r>
              <a:rPr lang="ja-JP" altLang="en-US" sz="2400" smtClean="0"/>
              <a:t>“</a:t>
            </a:r>
            <a:r>
              <a:rPr lang="en-US" altLang="ja-JP" sz="2400" dirty="0" smtClean="0"/>
              <a:t>selects</a:t>
            </a:r>
            <a:r>
              <a:rPr lang="ja-JP" altLang="en-US" sz="2400" smtClean="0"/>
              <a:t>”</a:t>
            </a:r>
            <a:r>
              <a:rPr lang="en-US" altLang="ja-JP" sz="2400" dirty="0" smtClean="0"/>
              <a:t> for the propagation of beneficial traits</a:t>
            </a:r>
          </a:p>
          <a:p>
            <a:r>
              <a:rPr lang="en-US" sz="2400" dirty="0" smtClean="0"/>
              <a:t>Darwin called this process </a:t>
            </a:r>
            <a:r>
              <a:rPr lang="en-US" sz="2400" b="1" dirty="0" smtClean="0"/>
              <a:t>natural selection</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sz="4400" b="0" dirty="0" smtClean="0">
                <a:solidFill>
                  <a:srgbClr val="FF0000"/>
                </a:solidFill>
                <a:effectLst/>
                <a:latin typeface="Times New Roman" pitchFamily="18" charset="0"/>
                <a:cs typeface="Times New Roman" pitchFamily="18" charset="0"/>
              </a:rPr>
              <a:t>Charles Darwin and the Theory of Natural Selection</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latin typeface="Times New Roman" pitchFamily="18" charset="0"/>
                <a:cs typeface="Times New Roman" pitchFamily="18" charset="0"/>
              </a:rPr>
              <a:t>scientists make observations and then form and test hypotheses</a:t>
            </a:r>
          </a:p>
          <a:p>
            <a:endParaRPr lang="en-US" sz="3200" dirty="0" smtClean="0">
              <a:latin typeface="Times New Roman" pitchFamily="18" charset="0"/>
              <a:cs typeface="Times New Roman" pitchFamily="18" charset="0"/>
            </a:endParaRPr>
          </a:p>
          <a:p>
            <a:r>
              <a:rPr lang="en-US" sz="3200" dirty="0" smtClean="0">
                <a:solidFill>
                  <a:schemeClr val="bg2">
                    <a:lumMod val="50000"/>
                  </a:schemeClr>
                </a:solidFill>
              </a:rPr>
              <a:t>The scientific process includes making observations, forming logical hypotheses, and testing them</a:t>
            </a: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b="0" dirty="0" smtClean="0">
                <a:solidFill>
                  <a:srgbClr val="FF0000"/>
                </a:solidFill>
                <a:effectLst/>
              </a:rPr>
              <a:t>Studying Nature</a:t>
            </a:r>
            <a:endParaRPr lang="en-US" b="0" dirty="0">
              <a:solidFill>
                <a:srgbClr val="FF0000"/>
              </a:solidFill>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b="1" dirty="0" smtClean="0">
                <a:latin typeface="Times New Roman" pitchFamily="18" charset="0"/>
                <a:cs typeface="Times New Roman" pitchFamily="18" charset="0"/>
              </a:rPr>
              <a:t>Data </a:t>
            </a:r>
            <a:r>
              <a:rPr lang="en-US" sz="3200" dirty="0" smtClean="0">
                <a:latin typeface="Times New Roman" pitchFamily="18" charset="0"/>
                <a:cs typeface="Times New Roman" pitchFamily="18" charset="0"/>
              </a:rPr>
              <a:t>are recorded observations or items of information; these fall into two categories</a:t>
            </a:r>
          </a:p>
          <a:p>
            <a:pPr marL="971550" lvl="1"/>
            <a:r>
              <a:rPr lang="en-US" sz="2800" b="1" dirty="0" smtClean="0">
                <a:latin typeface="Times New Roman" pitchFamily="18" charset="0"/>
                <a:cs typeface="Times New Roman" pitchFamily="18" charset="0"/>
              </a:rPr>
              <a:t>Qualitative data, </a:t>
            </a:r>
            <a:r>
              <a:rPr lang="en-US" sz="2800" dirty="0" smtClean="0">
                <a:latin typeface="Times New Roman" pitchFamily="18" charset="0"/>
                <a:cs typeface="Times New Roman" pitchFamily="18" charset="0"/>
              </a:rPr>
              <a:t>or descriptions rather than measurements</a:t>
            </a:r>
          </a:p>
          <a:p>
            <a:pPr marL="1314450" lvl="2"/>
            <a:r>
              <a:rPr lang="en-US" sz="2400" dirty="0" smtClean="0">
                <a:solidFill>
                  <a:schemeClr val="bg2">
                    <a:lumMod val="50000"/>
                  </a:schemeClr>
                </a:solidFill>
                <a:latin typeface="Times New Roman" pitchFamily="18" charset="0"/>
                <a:cs typeface="Times New Roman" pitchFamily="18" charset="0"/>
              </a:rPr>
              <a:t>For example, Jane </a:t>
            </a:r>
            <a:r>
              <a:rPr lang="en-US" sz="2400" dirty="0" err="1" smtClean="0">
                <a:solidFill>
                  <a:schemeClr val="bg2">
                    <a:lumMod val="50000"/>
                  </a:schemeClr>
                </a:solidFill>
                <a:latin typeface="Times New Roman" pitchFamily="18" charset="0"/>
                <a:cs typeface="Times New Roman" pitchFamily="18" charset="0"/>
              </a:rPr>
              <a:t>Goodall</a:t>
            </a:r>
            <a:r>
              <a:rPr lang="ja-JP" altLang="en-US" sz="2400" smtClean="0">
                <a:solidFill>
                  <a:schemeClr val="bg2">
                    <a:lumMod val="50000"/>
                  </a:schemeClr>
                </a:solidFill>
                <a:latin typeface="Times New Roman" pitchFamily="18" charset="0"/>
                <a:cs typeface="Times New Roman" pitchFamily="18" charset="0"/>
              </a:rPr>
              <a:t>’</a:t>
            </a:r>
            <a:r>
              <a:rPr lang="en-US" altLang="ja-JP" sz="2400" dirty="0" smtClean="0">
                <a:solidFill>
                  <a:schemeClr val="bg2">
                    <a:lumMod val="50000"/>
                  </a:schemeClr>
                </a:solidFill>
                <a:latin typeface="Times New Roman" pitchFamily="18" charset="0"/>
                <a:cs typeface="Times New Roman" pitchFamily="18" charset="0"/>
              </a:rPr>
              <a:t>s observations of chimpanzee behavior</a:t>
            </a:r>
          </a:p>
          <a:p>
            <a:pPr marL="971550" lvl="1"/>
            <a:r>
              <a:rPr lang="en-US" sz="2800" b="1" dirty="0" smtClean="0">
                <a:latin typeface="Times New Roman" pitchFamily="18" charset="0"/>
                <a:cs typeface="Times New Roman" pitchFamily="18" charset="0"/>
              </a:rPr>
              <a:t>Quantitative data</a:t>
            </a:r>
            <a:r>
              <a:rPr lang="en-US" sz="2800" dirty="0" smtClean="0">
                <a:latin typeface="Times New Roman" pitchFamily="18" charset="0"/>
                <a:cs typeface="Times New Roman" pitchFamily="18" charset="0"/>
              </a:rPr>
              <a:t>, or recorded measurements, which are sometimes organized into tables and graphs</a:t>
            </a:r>
          </a:p>
          <a:p>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b="0" i="1" dirty="0" smtClean="0">
                <a:solidFill>
                  <a:srgbClr val="FF0000"/>
                </a:solidFill>
                <a:effectLst/>
              </a:rPr>
              <a:t>Types of Data</a:t>
            </a:r>
            <a:endParaRPr lang="en-US" b="0" dirty="0">
              <a:solidFill>
                <a:srgbClr val="FF0000"/>
              </a:solidFill>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smtClean="0">
                <a:solidFill>
                  <a:srgbClr val="FF0000"/>
                </a:solidFill>
                <a:effectLst/>
              </a:rPr>
              <a:t>Qualitative Data</a:t>
            </a:r>
            <a:endParaRPr lang="en-US" b="0" dirty="0">
              <a:solidFill>
                <a:srgbClr val="FF0000"/>
              </a:solidFill>
              <a:effectLst/>
            </a:endParaRPr>
          </a:p>
        </p:txBody>
      </p:sp>
      <p:pic>
        <p:nvPicPr>
          <p:cNvPr id="4" name="Picture 4" descr="01_23_JaneGoodall-L"/>
          <p:cNvPicPr>
            <a:picLocks noGrp="1" noChangeAspect="1" noChangeArrowheads="1"/>
          </p:cNvPicPr>
          <p:nvPr>
            <p:ph idx="1"/>
          </p:nvPr>
        </p:nvPicPr>
        <p:blipFill>
          <a:blip r:embed="rId2" cstate="print"/>
          <a:srcRect/>
          <a:stretch>
            <a:fillRect/>
          </a:stretch>
        </p:blipFill>
        <p:spPr bwMode="auto">
          <a:xfrm>
            <a:off x="2531126" y="1481138"/>
            <a:ext cx="4081747" cy="452596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latin typeface="Times New Roman" pitchFamily="18" charset="0"/>
                <a:cs typeface="Times New Roman" pitchFamily="18" charset="0"/>
              </a:rPr>
              <a:t>Response to environment</a:t>
            </a:r>
            <a:endParaRPr lang="en-US" sz="3200" dirty="0">
              <a:latin typeface="Times New Roman" pitchFamily="18" charset="0"/>
              <a:cs typeface="Times New Roman" pitchFamily="18" charset="0"/>
            </a:endParaRPr>
          </a:p>
        </p:txBody>
      </p:sp>
      <p:sp>
        <p:nvSpPr>
          <p:cNvPr id="3" name="Title 2"/>
          <p:cNvSpPr>
            <a:spLocks noGrp="1"/>
          </p:cNvSpPr>
          <p:nvPr>
            <p:ph type="title"/>
          </p:nvPr>
        </p:nvSpPr>
        <p:spPr>
          <a:noFill/>
        </p:spPr>
        <p:txBody>
          <a:bodyPr>
            <a:normAutofit/>
          </a:bodyPr>
          <a:lstStyle/>
          <a:p>
            <a:r>
              <a:rPr lang="en-US" sz="4000" dirty="0" smtClean="0">
                <a:solidFill>
                  <a:srgbClr val="FF0000"/>
                </a:solidFill>
              </a:rPr>
              <a:t>Properties of Life</a:t>
            </a:r>
            <a:endParaRPr lang="en-US" sz="4000" dirty="0">
              <a:solidFill>
                <a:srgbClr val="FF0000"/>
              </a:solidFill>
            </a:endParaRPr>
          </a:p>
        </p:txBody>
      </p:sp>
      <p:pic>
        <p:nvPicPr>
          <p:cNvPr id="4" name="Picture 5" descr="01_03bPropertiesOfLife-U"/>
          <p:cNvPicPr>
            <a:picLocks noChangeAspect="1" noChangeArrowheads="1"/>
          </p:cNvPicPr>
          <p:nvPr/>
        </p:nvPicPr>
        <p:blipFill>
          <a:blip r:embed="rId2" cstate="print"/>
          <a:srcRect/>
          <a:stretch>
            <a:fillRect/>
          </a:stretch>
        </p:blipFill>
        <p:spPr bwMode="auto">
          <a:xfrm>
            <a:off x="3048000" y="2335653"/>
            <a:ext cx="3362324" cy="4522347"/>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latin typeface="Times New Roman" pitchFamily="18" charset="0"/>
                <a:cs typeface="Times New Roman" pitchFamily="18" charset="0"/>
              </a:rPr>
              <a:t>Inductive reasoning </a:t>
            </a:r>
            <a:r>
              <a:rPr lang="en-US" sz="3200" dirty="0" smtClean="0">
                <a:latin typeface="Times New Roman" pitchFamily="18" charset="0"/>
                <a:cs typeface="Times New Roman" pitchFamily="18" charset="0"/>
              </a:rPr>
              <a:t>draws conclusions through the logical process of induction</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Repeating specific observations can lead to important generalizations</a:t>
            </a:r>
          </a:p>
          <a:p>
            <a:pPr marL="977900" lvl="1" indent="-292100"/>
            <a:r>
              <a:rPr lang="en-US" sz="3200" dirty="0" smtClean="0">
                <a:solidFill>
                  <a:schemeClr val="bg2">
                    <a:lumMod val="50000"/>
                  </a:schemeClr>
                </a:solidFill>
                <a:latin typeface="Times New Roman" pitchFamily="18" charset="0"/>
                <a:cs typeface="Times New Roman" pitchFamily="18" charset="0"/>
              </a:rPr>
              <a:t>For example, </a:t>
            </a:r>
            <a:r>
              <a:rPr lang="ja-JP" altLang="en-US" sz="3200" smtClean="0">
                <a:solidFill>
                  <a:schemeClr val="bg2">
                    <a:lumMod val="50000"/>
                  </a:schemeClr>
                </a:solidFill>
                <a:latin typeface="Times New Roman" pitchFamily="18" charset="0"/>
                <a:cs typeface="Times New Roman" pitchFamily="18" charset="0"/>
              </a:rPr>
              <a:t>“</a:t>
            </a:r>
            <a:r>
              <a:rPr lang="en-US" altLang="ja-JP" sz="3200" dirty="0" smtClean="0">
                <a:solidFill>
                  <a:schemeClr val="bg2">
                    <a:lumMod val="50000"/>
                  </a:schemeClr>
                </a:solidFill>
                <a:latin typeface="Times New Roman" pitchFamily="18" charset="0"/>
                <a:cs typeface="Times New Roman" pitchFamily="18" charset="0"/>
              </a:rPr>
              <a:t>the sun always rises in the east</a:t>
            </a:r>
            <a:r>
              <a:rPr lang="ja-JP" altLang="en-US" sz="3200" smtClean="0">
                <a:solidFill>
                  <a:schemeClr val="bg2">
                    <a:lumMod val="50000"/>
                  </a:schemeClr>
                </a:solidFill>
                <a:latin typeface="Times New Roman" pitchFamily="18" charset="0"/>
                <a:cs typeface="Times New Roman" pitchFamily="18" charset="0"/>
              </a:rPr>
              <a:t>”</a:t>
            </a:r>
            <a:endParaRPr lang="en-US" sz="3200" dirty="0" smtClean="0">
              <a:solidFill>
                <a:schemeClr val="bg2">
                  <a:lumMod val="50000"/>
                </a:schemeClr>
              </a:solidFill>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b="0" dirty="0" smtClean="0">
                <a:solidFill>
                  <a:srgbClr val="FF0000"/>
                </a:solidFill>
                <a:effectLst/>
              </a:rPr>
              <a:t>Inductive Reasoning</a:t>
            </a:r>
            <a:endParaRPr lang="en-US" b="0" dirty="0">
              <a:solidFill>
                <a:srgbClr val="FF0000"/>
              </a:solidFill>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latin typeface="Times New Roman" pitchFamily="18" charset="0"/>
                <a:cs typeface="Times New Roman" pitchFamily="18" charset="0"/>
              </a:rPr>
              <a:t>Observations and inductive reasoning can lead us to ask questions and propose hypothetical explanations called hypotheses</a:t>
            </a:r>
          </a:p>
          <a:p>
            <a:endParaRPr lang="en-US" dirty="0" smtClean="0"/>
          </a:p>
          <a:p>
            <a:r>
              <a:rPr lang="en-US" sz="2800" dirty="0" smtClean="0">
                <a:latin typeface="Times New Roman" pitchFamily="18" charset="0"/>
                <a:cs typeface="Times New Roman" pitchFamily="18" charset="0"/>
              </a:rPr>
              <a:t>A </a:t>
            </a:r>
            <a:r>
              <a:rPr lang="en-US" sz="2800" b="1" dirty="0" smtClean="0">
                <a:latin typeface="Times New Roman" pitchFamily="18" charset="0"/>
                <a:cs typeface="Times New Roman" pitchFamily="18" charset="0"/>
              </a:rPr>
              <a:t>hypothesis</a:t>
            </a:r>
            <a:r>
              <a:rPr lang="en-US" sz="2800" dirty="0" smtClean="0">
                <a:latin typeface="Times New Roman" pitchFamily="18" charset="0"/>
                <a:cs typeface="Times New Roman" pitchFamily="18" charset="0"/>
              </a:rPr>
              <a:t> is a tentative answer to a well-framed question</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A scientific hypothesis leads to predictions that can be tested by observation or experimentation</a:t>
            </a:r>
          </a:p>
          <a:p>
            <a:endParaRPr lang="en-US" dirty="0"/>
          </a:p>
        </p:txBody>
      </p:sp>
      <p:sp>
        <p:nvSpPr>
          <p:cNvPr id="3" name="Title 2"/>
          <p:cNvSpPr>
            <a:spLocks noGrp="1"/>
          </p:cNvSpPr>
          <p:nvPr>
            <p:ph type="title"/>
          </p:nvPr>
        </p:nvSpPr>
        <p:spPr/>
        <p:txBody>
          <a:bodyPr>
            <a:normAutofit fontScale="90000"/>
          </a:bodyPr>
          <a:lstStyle/>
          <a:p>
            <a:r>
              <a:rPr lang="en-US" b="0" dirty="0" smtClean="0">
                <a:solidFill>
                  <a:srgbClr val="FF0000"/>
                </a:solidFill>
                <a:effectLst/>
              </a:rPr>
              <a:t>Forming and Testing Hypotheses</a:t>
            </a:r>
            <a:endParaRPr lang="en-US" b="0" dirty="0">
              <a:solidFill>
                <a:srgbClr val="FF0000"/>
              </a:solidFill>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latin typeface="Times New Roman" pitchFamily="18" charset="0"/>
                <a:cs typeface="Times New Roman" pitchFamily="18" charset="0"/>
              </a:rPr>
              <a:t>For example,</a:t>
            </a:r>
          </a:p>
          <a:p>
            <a:pPr marL="977900" lvl="1" indent="-292100"/>
            <a:r>
              <a:rPr lang="en-US" sz="3200" dirty="0" smtClean="0">
                <a:latin typeface="Times New Roman" pitchFamily="18" charset="0"/>
                <a:cs typeface="Times New Roman" pitchFamily="18" charset="0"/>
              </a:rPr>
              <a:t>Observation: Your flashlight </a:t>
            </a:r>
            <a:r>
              <a:rPr lang="en-US" sz="3200" dirty="0" err="1" smtClean="0">
                <a:latin typeface="Times New Roman" pitchFamily="18" charset="0"/>
                <a:cs typeface="Times New Roman" pitchFamily="18" charset="0"/>
              </a:rPr>
              <a:t>doesn</a:t>
            </a:r>
            <a:r>
              <a:rPr lang="ja-JP" altLang="en-US" sz="3200" smtClean="0">
                <a:latin typeface="Times New Roman" pitchFamily="18" charset="0"/>
                <a:cs typeface="Times New Roman" pitchFamily="18" charset="0"/>
              </a:rPr>
              <a:t>’</a:t>
            </a:r>
            <a:r>
              <a:rPr lang="en-US" altLang="ja-JP" sz="3200" dirty="0" smtClean="0">
                <a:latin typeface="Times New Roman" pitchFamily="18" charset="0"/>
                <a:cs typeface="Times New Roman" pitchFamily="18" charset="0"/>
              </a:rPr>
              <a:t>t work</a:t>
            </a:r>
          </a:p>
          <a:p>
            <a:pPr marL="977900" lvl="1" indent="-292100"/>
            <a:r>
              <a:rPr lang="en-US" sz="3200" dirty="0" smtClean="0">
                <a:latin typeface="Times New Roman" pitchFamily="18" charset="0"/>
                <a:cs typeface="Times New Roman" pitchFamily="18" charset="0"/>
              </a:rPr>
              <a:t>Question: Why </a:t>
            </a:r>
            <a:r>
              <a:rPr lang="en-US" sz="3200" dirty="0" err="1" smtClean="0">
                <a:latin typeface="Times New Roman" pitchFamily="18" charset="0"/>
                <a:cs typeface="Times New Roman" pitchFamily="18" charset="0"/>
              </a:rPr>
              <a:t>doesn</a:t>
            </a:r>
            <a:r>
              <a:rPr lang="ja-JP" altLang="en-US" sz="3200" smtClean="0">
                <a:latin typeface="Times New Roman" pitchFamily="18" charset="0"/>
                <a:cs typeface="Times New Roman" pitchFamily="18" charset="0"/>
              </a:rPr>
              <a:t>’</a:t>
            </a:r>
            <a:r>
              <a:rPr lang="en-US" altLang="ja-JP" sz="3200" dirty="0" smtClean="0">
                <a:latin typeface="Times New Roman" pitchFamily="18" charset="0"/>
                <a:cs typeface="Times New Roman" pitchFamily="18" charset="0"/>
              </a:rPr>
              <a:t>t your flashlight work?</a:t>
            </a:r>
          </a:p>
          <a:p>
            <a:pPr marL="977900" lvl="1" indent="-292100"/>
            <a:r>
              <a:rPr lang="en-US" sz="3200" b="1" dirty="0" smtClean="0">
                <a:latin typeface="Times New Roman" pitchFamily="18" charset="0"/>
                <a:cs typeface="Times New Roman" pitchFamily="18" charset="0"/>
              </a:rPr>
              <a:t>Hypothesis 1</a:t>
            </a:r>
            <a:r>
              <a:rPr lang="en-US" sz="3200" dirty="0" smtClean="0">
                <a:latin typeface="Times New Roman" pitchFamily="18" charset="0"/>
                <a:cs typeface="Times New Roman" pitchFamily="18" charset="0"/>
              </a:rPr>
              <a:t>: The batteries are dead</a:t>
            </a:r>
          </a:p>
          <a:p>
            <a:pPr marL="977900" lvl="1" indent="-292100"/>
            <a:r>
              <a:rPr lang="en-US" sz="3200" b="1" dirty="0" smtClean="0">
                <a:latin typeface="Times New Roman" pitchFamily="18" charset="0"/>
                <a:cs typeface="Times New Roman" pitchFamily="18" charset="0"/>
              </a:rPr>
              <a:t>Hypothesis 2</a:t>
            </a:r>
            <a:r>
              <a:rPr lang="en-US" sz="3200" dirty="0" smtClean="0">
                <a:latin typeface="Times New Roman" pitchFamily="18" charset="0"/>
                <a:cs typeface="Times New Roman" pitchFamily="18" charset="0"/>
              </a:rPr>
              <a:t>: The bulb is burnt out</a:t>
            </a:r>
          </a:p>
          <a:p>
            <a:pPr marL="977900" lvl="1" indent="-292100"/>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Both these hypotheses are testable</a:t>
            </a:r>
          </a:p>
          <a:p>
            <a:endParaRPr lang="en-US" dirty="0"/>
          </a:p>
        </p:txBody>
      </p:sp>
      <p:sp>
        <p:nvSpPr>
          <p:cNvPr id="3" name="Title 2"/>
          <p:cNvSpPr>
            <a:spLocks noGrp="1"/>
          </p:cNvSpPr>
          <p:nvPr>
            <p:ph type="title"/>
          </p:nvPr>
        </p:nvSpPr>
        <p:spPr/>
        <p:txBody>
          <a:bodyPr>
            <a:normAutofit fontScale="90000"/>
          </a:bodyPr>
          <a:lstStyle/>
          <a:p>
            <a:r>
              <a:rPr lang="en-US" b="0" dirty="0" smtClean="0">
                <a:solidFill>
                  <a:srgbClr val="FF0000"/>
                </a:solidFill>
                <a:effectLst/>
              </a:rPr>
              <a:t>Forming and Testing Hypotheses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smtClean="0">
                <a:latin typeface="Times New Roman" pitchFamily="18" charset="0"/>
                <a:cs typeface="Times New Roman" pitchFamily="18" charset="0"/>
              </a:rPr>
              <a:t>In science, observations and experimental results must be repeatable</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Most scientists work in teams, which often include graduate and undergraduate students</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Good communication is important in order to share results through seminars, publications, and websites</a:t>
            </a:r>
          </a:p>
          <a:p>
            <a:endParaRPr lang="en-US" dirty="0"/>
          </a:p>
        </p:txBody>
      </p:sp>
      <p:sp>
        <p:nvSpPr>
          <p:cNvPr id="3" name="Title 2"/>
          <p:cNvSpPr>
            <a:spLocks noGrp="1"/>
          </p:cNvSpPr>
          <p:nvPr>
            <p:ph type="title"/>
          </p:nvPr>
        </p:nvSpPr>
        <p:spPr/>
        <p:txBody>
          <a:bodyPr>
            <a:normAutofit/>
          </a:bodyPr>
          <a:lstStyle/>
          <a:p>
            <a:r>
              <a:rPr lang="en-US" sz="2800" b="0" dirty="0" smtClean="0">
                <a:solidFill>
                  <a:srgbClr val="FF0000"/>
                </a:solidFill>
                <a:effectLst/>
              </a:rPr>
              <a:t>Science benefits from a cooperative approach and diverse viewpoints</a:t>
            </a:r>
            <a:endParaRPr lang="en-US" sz="2800" b="0" dirty="0">
              <a:solidFill>
                <a:srgbClr val="FF0000"/>
              </a:solidFill>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latin typeface="Times New Roman" pitchFamily="18" charset="0"/>
                <a:cs typeface="Times New Roman" pitchFamily="18" charset="0"/>
              </a:rPr>
              <a:t>Scientists check each others</a:t>
            </a:r>
            <a:r>
              <a:rPr lang="ja-JP" altLang="en-US" sz="3200" smtClean="0">
                <a:latin typeface="Times New Roman" pitchFamily="18" charset="0"/>
                <a:cs typeface="Times New Roman" pitchFamily="18" charset="0"/>
              </a:rPr>
              <a:t>’</a:t>
            </a:r>
            <a:r>
              <a:rPr lang="en-US" altLang="ja-JP" sz="3200" dirty="0" smtClean="0">
                <a:latin typeface="Times New Roman" pitchFamily="18" charset="0"/>
                <a:cs typeface="Times New Roman" pitchFamily="18" charset="0"/>
              </a:rPr>
              <a:t> claims by performing similar experiments</a:t>
            </a:r>
          </a:p>
          <a:p>
            <a:endParaRPr lang="en-US" altLang="ja-JP"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It is not unusual for different scientists to work on the same research question</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Scientists cooperate by sharing data about </a:t>
            </a:r>
            <a:r>
              <a:rPr lang="en-US" sz="3200" b="1" dirty="0" smtClean="0">
                <a:latin typeface="Times New Roman" pitchFamily="18" charset="0"/>
                <a:cs typeface="Times New Roman" pitchFamily="18" charset="0"/>
              </a:rPr>
              <a:t>model organisms</a:t>
            </a:r>
            <a:r>
              <a:rPr lang="en-US" sz="3200" dirty="0" smtClean="0">
                <a:latin typeface="Times New Roman" pitchFamily="18" charset="0"/>
                <a:cs typeface="Times New Roman" pitchFamily="18" charset="0"/>
              </a:rPr>
              <a:t> </a:t>
            </a:r>
          </a:p>
          <a:p>
            <a:endParaRPr lang="en-US" dirty="0"/>
          </a:p>
        </p:txBody>
      </p:sp>
      <p:sp>
        <p:nvSpPr>
          <p:cNvPr id="3" name="Title 2"/>
          <p:cNvSpPr>
            <a:spLocks noGrp="1"/>
          </p:cNvSpPr>
          <p:nvPr>
            <p:ph type="title"/>
          </p:nvPr>
        </p:nvSpPr>
        <p:spPr/>
        <p:txBody>
          <a:bodyPr/>
          <a:lstStyle/>
          <a:p>
            <a:r>
              <a:rPr lang="en-US" b="0" dirty="0" smtClean="0">
                <a:solidFill>
                  <a:srgbClr val="FF0000"/>
                </a:solidFill>
                <a:effectLst/>
              </a:rPr>
              <a:t>Building on the Work of Others</a:t>
            </a:r>
            <a:endParaRPr lang="en-US" b="0" dirty="0">
              <a:solidFill>
                <a:srgbClr val="FF0000"/>
              </a:solidFill>
              <a:effectLs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200" dirty="0" smtClean="0">
                <a:latin typeface="Times New Roman" pitchFamily="18" charset="0"/>
                <a:cs typeface="Times New Roman" pitchFamily="18" charset="0"/>
              </a:rPr>
              <a:t>The goal of science is to understand natural phenomena</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The goal of </a:t>
            </a:r>
            <a:r>
              <a:rPr lang="en-US" sz="3200" b="1" dirty="0" smtClean="0">
                <a:latin typeface="Times New Roman" pitchFamily="18" charset="0"/>
                <a:cs typeface="Times New Roman" pitchFamily="18" charset="0"/>
              </a:rPr>
              <a:t>technology </a:t>
            </a:r>
            <a:r>
              <a:rPr lang="en-US" sz="3200" dirty="0" smtClean="0">
                <a:latin typeface="Times New Roman" pitchFamily="18" charset="0"/>
                <a:cs typeface="Times New Roman" pitchFamily="18" charset="0"/>
              </a:rPr>
              <a:t>is to apply</a:t>
            </a:r>
            <a:r>
              <a:rPr lang="en-US" sz="3200" i="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scientific knowledge for some specific purpose</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Science and technology are interdependent</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Biology is marked by </a:t>
            </a:r>
            <a:r>
              <a:rPr lang="ja-JP" altLang="en-US" sz="3200" smtClean="0">
                <a:latin typeface="Times New Roman" pitchFamily="18" charset="0"/>
                <a:cs typeface="Times New Roman" pitchFamily="18" charset="0"/>
              </a:rPr>
              <a:t>“</a:t>
            </a:r>
            <a:r>
              <a:rPr lang="en-US" altLang="ja-JP" sz="3200" dirty="0" smtClean="0">
                <a:latin typeface="Times New Roman" pitchFamily="18" charset="0"/>
                <a:cs typeface="Times New Roman" pitchFamily="18" charset="0"/>
              </a:rPr>
              <a:t>discoveries,</a:t>
            </a:r>
            <a:r>
              <a:rPr lang="ja-JP" altLang="en-US" sz="3200" smtClean="0">
                <a:latin typeface="Times New Roman" pitchFamily="18" charset="0"/>
                <a:cs typeface="Times New Roman" pitchFamily="18" charset="0"/>
              </a:rPr>
              <a:t>”</a:t>
            </a:r>
            <a:r>
              <a:rPr lang="en-US" altLang="ja-JP" sz="3200" dirty="0" smtClean="0">
                <a:latin typeface="Times New Roman" pitchFamily="18" charset="0"/>
                <a:cs typeface="Times New Roman" pitchFamily="18" charset="0"/>
              </a:rPr>
              <a:t> while technology is marked by </a:t>
            </a:r>
            <a:r>
              <a:rPr lang="ja-JP" altLang="en-US" sz="3200" smtClean="0">
                <a:latin typeface="Times New Roman" pitchFamily="18" charset="0"/>
                <a:cs typeface="Times New Roman" pitchFamily="18" charset="0"/>
              </a:rPr>
              <a:t>“</a:t>
            </a:r>
            <a:r>
              <a:rPr lang="en-US" altLang="ja-JP" sz="3200" dirty="0" smtClean="0">
                <a:latin typeface="Times New Roman" pitchFamily="18" charset="0"/>
                <a:cs typeface="Times New Roman" pitchFamily="18" charset="0"/>
              </a:rPr>
              <a:t>inventions</a:t>
            </a:r>
            <a:r>
              <a:rPr lang="ja-JP" altLang="en-US" sz="3200" smtClean="0">
                <a:latin typeface="Times New Roman" pitchFamily="18" charset="0"/>
                <a:cs typeface="Times New Roman" pitchFamily="18" charset="0"/>
              </a:rPr>
              <a:t>”</a:t>
            </a:r>
            <a:endParaRPr lang="en-US" altLang="ja-JP" sz="32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normAutofit fontScale="90000"/>
          </a:bodyPr>
          <a:lstStyle/>
          <a:p>
            <a:r>
              <a:rPr lang="en-US" b="0" dirty="0" smtClean="0">
                <a:solidFill>
                  <a:srgbClr val="FF0000"/>
                </a:solidFill>
                <a:effectLst/>
              </a:rPr>
              <a:t>Science, Technology, and Society</a:t>
            </a:r>
            <a:endParaRPr lang="en-US" b="0" dirty="0">
              <a:solidFill>
                <a:srgbClr val="FF0000"/>
              </a:solidFill>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latin typeface="Times New Roman" pitchFamily="18" charset="0"/>
                <a:cs typeface="Times New Roman" pitchFamily="18" charset="0"/>
              </a:rPr>
              <a:t>The combination of science and technology has dramatic effects on society</a:t>
            </a:r>
          </a:p>
          <a:p>
            <a:pPr marL="971550" lvl="1"/>
            <a:r>
              <a:rPr lang="en-US" sz="2400" dirty="0" smtClean="0">
                <a:solidFill>
                  <a:schemeClr val="bg2">
                    <a:lumMod val="50000"/>
                  </a:schemeClr>
                </a:solidFill>
                <a:latin typeface="Times New Roman" pitchFamily="18" charset="0"/>
                <a:cs typeface="Times New Roman" pitchFamily="18" charset="0"/>
              </a:rPr>
              <a:t>For example, the discovery of DNA by James Watson and Francis Crick allowed for advances in DNA technology such as testing for hereditary diseases</a:t>
            </a:r>
          </a:p>
          <a:p>
            <a:endParaRPr lang="en-US" dirty="0" smtClean="0"/>
          </a:p>
          <a:p>
            <a:r>
              <a:rPr lang="en-US" sz="2400" dirty="0" smtClean="0"/>
              <a:t>Science benefits from diverse views from different racial and ethnic groups, and from both women and men</a:t>
            </a:r>
            <a:endParaRPr lang="en-US" sz="2000" dirty="0" smtClean="0"/>
          </a:p>
          <a:p>
            <a:endParaRPr lang="en-US" dirty="0"/>
          </a:p>
        </p:txBody>
      </p:sp>
      <p:sp>
        <p:nvSpPr>
          <p:cNvPr id="3" name="Title 2"/>
          <p:cNvSpPr>
            <a:spLocks noGrp="1"/>
          </p:cNvSpPr>
          <p:nvPr>
            <p:ph type="title"/>
          </p:nvPr>
        </p:nvSpPr>
        <p:spPr/>
        <p:txBody>
          <a:bodyPr>
            <a:normAutofit fontScale="90000"/>
          </a:bodyPr>
          <a:lstStyle/>
          <a:p>
            <a:r>
              <a:rPr lang="en-US" b="0" dirty="0" smtClean="0">
                <a:solidFill>
                  <a:srgbClr val="FF0000"/>
                </a:solidFill>
                <a:effectLst/>
              </a:rPr>
              <a:t>Science, Technology, and Society</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81329"/>
            <a:ext cx="7772400" cy="4309872"/>
          </a:xfrm>
          <a:solidFill>
            <a:schemeClr val="accent1">
              <a:lumMod val="60000"/>
              <a:lumOff val="40000"/>
            </a:schemeClr>
          </a:solidFill>
        </p:spPr>
        <p:txBody>
          <a:bodyPr>
            <a:normAutofit/>
          </a:bodyPr>
          <a:lstStyle/>
          <a:p>
            <a:pPr>
              <a:buNone/>
            </a:pPr>
            <a:r>
              <a:rPr lang="en-US" sz="7200" dirty="0" smtClean="0">
                <a:latin typeface="Times New Roman" pitchFamily="18" charset="0"/>
                <a:cs typeface="Times New Roman" pitchFamily="18" charset="0"/>
              </a:rPr>
              <a:t>The Chemical Context of Life</a:t>
            </a:r>
          </a:p>
          <a:p>
            <a:pPr>
              <a:buNone/>
            </a:pPr>
            <a:endParaRPr lang="en-US" sz="7200" dirty="0">
              <a:latin typeface="Times New Roman" pitchFamily="18" charset="0"/>
              <a:cs typeface="Times New Roman" pitchFamily="18" charset="0"/>
            </a:endParaRPr>
          </a:p>
        </p:txBody>
      </p:sp>
      <p:sp>
        <p:nvSpPr>
          <p:cNvPr id="3" name="Title 2"/>
          <p:cNvSpPr>
            <a:spLocks noGrp="1"/>
          </p:cNvSpPr>
          <p:nvPr>
            <p:ph type="title"/>
          </p:nvPr>
        </p:nvSpPr>
        <p:spPr>
          <a:solidFill>
            <a:schemeClr val="bg2"/>
          </a:solidFill>
        </p:spPr>
        <p:txBody>
          <a:bodyPr/>
          <a:lstStyle/>
          <a:p>
            <a:r>
              <a:rPr lang="en-US" dirty="0" smtClean="0">
                <a:solidFill>
                  <a:srgbClr val="FF0000"/>
                </a:solidFill>
                <a:effectLst/>
              </a:rPr>
              <a:t>Chapter 2</a:t>
            </a:r>
            <a:endParaRPr lang="en-US" dirty="0">
              <a:solidFill>
                <a:srgbClr val="FF0000"/>
              </a:solidFill>
              <a:effectLs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Biology is a multidisciplinary science</a:t>
            </a:r>
          </a:p>
          <a:p>
            <a:pPr>
              <a:lnSpc>
                <a:spcPct val="90000"/>
              </a:lnSpc>
              <a:buClr>
                <a:srgbClr val="D1300D"/>
              </a:buClr>
              <a:buFont typeface="Times" pitchFamily="84" charset="0"/>
              <a:buChar char="•"/>
            </a:pPr>
            <a:endParaRPr lang="en-US" sz="3200" dirty="0" smtClean="0">
              <a:latin typeface="Times New Roman" pitchFamily="18" charset="0"/>
              <a:cs typeface="Times New Roman" pitchFamily="18" charset="0"/>
            </a:endParaRPr>
          </a:p>
          <a:p>
            <a:pPr>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Living organisms are subject to basic laws of physics and chemistry</a:t>
            </a:r>
          </a:p>
          <a:p>
            <a:endParaRPr lang="en-US" dirty="0"/>
          </a:p>
        </p:txBody>
      </p:sp>
      <p:sp>
        <p:nvSpPr>
          <p:cNvPr id="3" name="Title 2"/>
          <p:cNvSpPr>
            <a:spLocks noGrp="1"/>
          </p:cNvSpPr>
          <p:nvPr>
            <p:ph type="title"/>
          </p:nvPr>
        </p:nvSpPr>
        <p:spPr/>
        <p:txBody>
          <a:bodyPr>
            <a:normAutofit/>
          </a:bodyPr>
          <a:lstStyle/>
          <a:p>
            <a:r>
              <a:rPr lang="en-US" sz="4400" b="0" dirty="0" smtClean="0">
                <a:solidFill>
                  <a:srgbClr val="FF0000"/>
                </a:solidFill>
                <a:effectLst/>
                <a:latin typeface="Times" pitchFamily="84" charset="0"/>
              </a:rPr>
              <a:t>A Chemical Connection to Biology</a:t>
            </a:r>
            <a:endParaRPr lang="en-US" b="0" dirty="0">
              <a:solidFill>
                <a:srgbClr val="FF0000"/>
              </a:solidFill>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latin typeface="Times" pitchFamily="84" charset="0"/>
              </a:rPr>
              <a:t>consists of chemical elements in pure form and in combinations called compounds</a:t>
            </a:r>
          </a:p>
          <a:p>
            <a:endParaRPr lang="en-US" sz="2800" b="1" dirty="0" smtClean="0">
              <a:latin typeface="Times" pitchFamily="84" charset="0"/>
            </a:endParaRPr>
          </a:p>
          <a:p>
            <a:pPr marL="369888" indent="-369888">
              <a:buClr>
                <a:srgbClr val="D1300D"/>
              </a:buClr>
              <a:buFont typeface="Times" pitchFamily="84" charset="0"/>
              <a:buChar char="•"/>
            </a:pPr>
            <a:r>
              <a:rPr lang="en-US" sz="3200" dirty="0" smtClean="0">
                <a:latin typeface="Times New Roman" pitchFamily="18" charset="0"/>
                <a:cs typeface="Times New Roman" pitchFamily="18" charset="0"/>
              </a:rPr>
              <a:t>Organisms are composed of </a:t>
            </a:r>
            <a:r>
              <a:rPr lang="en-US" sz="3200" b="1" dirty="0" smtClean="0">
                <a:latin typeface="Times New Roman" pitchFamily="18" charset="0"/>
                <a:cs typeface="Times New Roman" pitchFamily="18" charset="0"/>
              </a:rPr>
              <a:t>matter</a:t>
            </a:r>
          </a:p>
          <a:p>
            <a:pPr marL="369888" indent="-369888">
              <a:buClr>
                <a:srgbClr val="D1300D"/>
              </a:buClr>
              <a:buFont typeface="Times" pitchFamily="84" charset="0"/>
              <a:buChar char="•"/>
            </a:pPr>
            <a:endParaRPr lang="en-US" sz="3200" b="1" dirty="0" smtClean="0">
              <a:latin typeface="Times New Roman" pitchFamily="18" charset="0"/>
              <a:cs typeface="Times New Roman" pitchFamily="18" charset="0"/>
            </a:endParaRPr>
          </a:p>
          <a:p>
            <a:pPr marL="369888" indent="-369888">
              <a:buClr>
                <a:srgbClr val="D1300D"/>
              </a:buClr>
              <a:buFont typeface="Times" pitchFamily="84" charset="0"/>
              <a:buChar char="•"/>
            </a:pPr>
            <a:r>
              <a:rPr lang="en-US" sz="3200" dirty="0" smtClean="0">
                <a:latin typeface="Times New Roman" pitchFamily="18" charset="0"/>
                <a:cs typeface="Times New Roman" pitchFamily="18" charset="0"/>
              </a:rPr>
              <a:t>Matter is anything that takes up space and has mass</a:t>
            </a:r>
          </a:p>
          <a:p>
            <a:endParaRPr lang="en-US" dirty="0"/>
          </a:p>
        </p:txBody>
      </p:sp>
      <p:sp>
        <p:nvSpPr>
          <p:cNvPr id="3" name="Title 2"/>
          <p:cNvSpPr>
            <a:spLocks noGrp="1"/>
          </p:cNvSpPr>
          <p:nvPr>
            <p:ph type="title"/>
          </p:nvPr>
        </p:nvSpPr>
        <p:spPr/>
        <p:txBody>
          <a:bodyPr/>
          <a:lstStyle/>
          <a:p>
            <a:r>
              <a:rPr lang="en-US" sz="4400" b="0" dirty="0" smtClean="0">
                <a:solidFill>
                  <a:srgbClr val="FF0000"/>
                </a:solidFill>
                <a:effectLst/>
                <a:latin typeface="Times" pitchFamily="84" charset="0"/>
              </a:rPr>
              <a:t>Matter</a:t>
            </a:r>
            <a:endParaRPr lang="en-US" b="0" dirty="0">
              <a:solidFill>
                <a:srgbClr val="FF0000"/>
              </a:solidFill>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latin typeface="Times New Roman" pitchFamily="18" charset="0"/>
                <a:cs typeface="Times New Roman" pitchFamily="18" charset="0"/>
              </a:rPr>
              <a:t>Growth and Development</a:t>
            </a:r>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rPr>
              <a:t>Properties of Life</a:t>
            </a:r>
            <a:endParaRPr lang="en-US" dirty="0">
              <a:solidFill>
                <a:srgbClr val="FF0000"/>
              </a:solidFill>
            </a:endParaRPr>
          </a:p>
        </p:txBody>
      </p:sp>
      <p:pic>
        <p:nvPicPr>
          <p:cNvPr id="4" name="Picture 5" descr="01_03dPropertiesOfLife-U"/>
          <p:cNvPicPr>
            <a:picLocks noChangeAspect="1" noChangeArrowheads="1"/>
          </p:cNvPicPr>
          <p:nvPr/>
        </p:nvPicPr>
        <p:blipFill>
          <a:blip r:embed="rId2" cstate="print"/>
          <a:srcRect/>
          <a:stretch>
            <a:fillRect/>
          </a:stretch>
        </p:blipFill>
        <p:spPr bwMode="auto">
          <a:xfrm>
            <a:off x="3352800" y="2438400"/>
            <a:ext cx="3349625" cy="3892052"/>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77825"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Matter is made up of elements </a:t>
            </a:r>
          </a:p>
          <a:p>
            <a:pPr marL="377825" indent="-377825">
              <a:lnSpc>
                <a:spcPct val="90000"/>
              </a:lnSpc>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An </a:t>
            </a:r>
            <a:r>
              <a:rPr lang="en-US" sz="3200" b="1" dirty="0" smtClean="0">
                <a:latin typeface="Times New Roman" pitchFamily="18" charset="0"/>
                <a:cs typeface="Times New Roman" pitchFamily="18" charset="0"/>
              </a:rPr>
              <a:t>element</a:t>
            </a:r>
            <a:r>
              <a:rPr lang="en-US" sz="3200" dirty="0" smtClean="0">
                <a:latin typeface="Times New Roman" pitchFamily="18" charset="0"/>
                <a:cs typeface="Times New Roman" pitchFamily="18" charset="0"/>
              </a:rPr>
              <a:t> is a substance that cannot be broken down to other substances by chemical reactions</a:t>
            </a:r>
          </a:p>
          <a:p>
            <a:pPr marL="377825" indent="-377825">
              <a:lnSpc>
                <a:spcPct val="90000"/>
              </a:lnSpc>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A </a:t>
            </a:r>
            <a:r>
              <a:rPr lang="en-US" sz="3200" b="1" dirty="0" smtClean="0">
                <a:latin typeface="Times New Roman" pitchFamily="18" charset="0"/>
                <a:cs typeface="Times New Roman" pitchFamily="18" charset="0"/>
              </a:rPr>
              <a:t>compound</a:t>
            </a:r>
            <a:r>
              <a:rPr lang="en-US" sz="3200" dirty="0" smtClean="0">
                <a:latin typeface="Times New Roman" pitchFamily="18" charset="0"/>
                <a:cs typeface="Times New Roman" pitchFamily="18" charset="0"/>
              </a:rPr>
              <a:t> is a substance consisting of two or more elements in a fixed ratio</a:t>
            </a:r>
          </a:p>
          <a:p>
            <a:pPr marL="377825"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A compound has characteristics different from those of its elements</a:t>
            </a:r>
          </a:p>
          <a:p>
            <a:pPr marL="377825" indent="-377825">
              <a:lnSpc>
                <a:spcPct val="90000"/>
              </a:lnSpc>
              <a:buClr>
                <a:srgbClr val="D1300D"/>
              </a:buClr>
              <a:buFont typeface="Times" pitchFamily="84" charset="0"/>
              <a:buChar char="•"/>
            </a:pPr>
            <a:endParaRPr lang="en-US" sz="32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r>
              <a:rPr lang="en-US" sz="4400" b="0" dirty="0" smtClean="0">
                <a:solidFill>
                  <a:srgbClr val="FF0000"/>
                </a:solidFill>
                <a:effectLst/>
                <a:latin typeface="Times" pitchFamily="84" charset="0"/>
              </a:rPr>
              <a:t>Elements and Compounds</a:t>
            </a:r>
            <a:endParaRPr lang="en-US" b="0" dirty="0">
              <a:solidFill>
                <a:srgbClr val="FF0000"/>
              </a:solidFill>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0" dirty="0" smtClean="0">
                <a:solidFill>
                  <a:srgbClr val="FF0000"/>
                </a:solidFill>
                <a:effectLst/>
                <a:latin typeface="Times" pitchFamily="84" charset="0"/>
              </a:rPr>
              <a:t>Elements and Compounds</a:t>
            </a:r>
            <a:endParaRPr lang="en-US" dirty="0"/>
          </a:p>
        </p:txBody>
      </p:sp>
      <p:sp>
        <p:nvSpPr>
          <p:cNvPr id="5" name="Content Placeholder 4"/>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r>
              <a:rPr lang="en-US" dirty="0" smtClean="0">
                <a:latin typeface="Times New Roman" pitchFamily="18" charset="0"/>
                <a:cs typeface="Times New Roman" pitchFamily="18" charset="0"/>
              </a:rPr>
              <a:t>Sodium                Chlorine         Sodium Chloride</a:t>
            </a:r>
          </a:p>
        </p:txBody>
      </p:sp>
      <p:pic>
        <p:nvPicPr>
          <p:cNvPr id="6" name="Picture 3" descr="\\Ps3\CS1-Vol.07\50523_campbell_irdvd\final_jpeg_files%0\chap002\02_03_CompoundProperties-U.jpg"/>
          <p:cNvPicPr>
            <a:picLocks noChangeAspect="1" noChangeArrowheads="1"/>
          </p:cNvPicPr>
          <p:nvPr/>
        </p:nvPicPr>
        <p:blipFill>
          <a:blip r:embed="rId2" cstate="print"/>
          <a:srcRect/>
          <a:stretch>
            <a:fillRect/>
          </a:stretch>
        </p:blipFill>
        <p:spPr bwMode="auto">
          <a:xfrm>
            <a:off x="1436688" y="1773238"/>
            <a:ext cx="6248400" cy="32924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77825"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About 20–25% of the 92 elements are essential to life</a:t>
            </a:r>
          </a:p>
          <a:p>
            <a:pPr marL="377825" indent="-377825">
              <a:lnSpc>
                <a:spcPct val="90000"/>
              </a:lnSpc>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Carbon, hydrogen, oxygen, and nitrogen make up 96% of living matter</a:t>
            </a:r>
          </a:p>
          <a:p>
            <a:pPr marL="377825" indent="-377825">
              <a:lnSpc>
                <a:spcPct val="90000"/>
              </a:lnSpc>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Most of the remaining 4% consists of calcium, phosphorus, potassium, and sulfur</a:t>
            </a:r>
          </a:p>
          <a:p>
            <a:pPr marL="377825" indent="-377825">
              <a:lnSpc>
                <a:spcPct val="90000"/>
              </a:lnSpc>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lnSpc>
                <a:spcPct val="90000"/>
              </a:lnSpc>
              <a:buClr>
                <a:srgbClr val="D1300D"/>
              </a:buClr>
              <a:buFont typeface="Times" pitchFamily="84" charset="0"/>
              <a:buChar char="•"/>
            </a:pPr>
            <a:r>
              <a:rPr lang="en-US" sz="3200" b="1" dirty="0" smtClean="0">
                <a:latin typeface="Times New Roman" pitchFamily="18" charset="0"/>
                <a:cs typeface="Times New Roman" pitchFamily="18" charset="0"/>
              </a:rPr>
              <a:t>Trace elements </a:t>
            </a:r>
            <a:r>
              <a:rPr lang="en-US" sz="3200" dirty="0" smtClean="0">
                <a:latin typeface="Times New Roman" pitchFamily="18" charset="0"/>
                <a:cs typeface="Times New Roman" pitchFamily="18" charset="0"/>
              </a:rPr>
              <a:t>are those required by an organism in minute quantities</a:t>
            </a:r>
          </a:p>
          <a:p>
            <a:pPr marL="377825" indent="-377825">
              <a:lnSpc>
                <a:spcPct val="90000"/>
              </a:lnSpc>
              <a:buClr>
                <a:srgbClr val="D1300D"/>
              </a:buClr>
              <a:buFont typeface="Times" pitchFamily="84" charset="0"/>
              <a:buChar char="•"/>
            </a:pPr>
            <a:endParaRPr lang="en-US" sz="32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r>
              <a:rPr lang="en-US" sz="4400" b="0" dirty="0" smtClean="0">
                <a:solidFill>
                  <a:srgbClr val="FF0000"/>
                </a:solidFill>
                <a:effectLst/>
                <a:latin typeface="Times" pitchFamily="84" charset="0"/>
              </a:rPr>
              <a:t>The Elements of Life</a:t>
            </a:r>
            <a:endParaRPr lang="en-US" b="0" dirty="0">
              <a:solidFill>
                <a:srgbClr val="FF0000"/>
              </a:solidFill>
              <a:effectLs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r>
              <a:rPr lang="en-US" sz="4000" b="0" dirty="0" smtClean="0">
                <a:solidFill>
                  <a:srgbClr val="FF0000"/>
                </a:solidFill>
                <a:effectLst/>
                <a:latin typeface="Times" pitchFamily="84" charset="0"/>
              </a:rPr>
              <a:t>The Elements of Life</a:t>
            </a:r>
            <a:endParaRPr lang="en-US" dirty="0"/>
          </a:p>
        </p:txBody>
      </p:sp>
      <p:pic>
        <p:nvPicPr>
          <p:cNvPr id="4" name="Picture 2" descr="\\Ps3\CS1-Vol.07\50523_campbell_irdvd\final_jpeg_files%0\chap002\02_T01ElementsInBody-L.jpg"/>
          <p:cNvPicPr>
            <a:picLocks noGrp="1" noChangeAspect="1" noChangeArrowheads="1"/>
          </p:cNvPicPr>
          <p:nvPr>
            <p:ph idx="1"/>
          </p:nvPr>
        </p:nvPicPr>
        <p:blipFill>
          <a:blip r:embed="rId2" cstate="print"/>
          <a:srcRect/>
          <a:stretch>
            <a:fillRect/>
          </a:stretch>
        </p:blipFill>
        <p:spPr bwMode="auto">
          <a:xfrm>
            <a:off x="762000" y="1143000"/>
            <a:ext cx="8001000" cy="4757351"/>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Some elements can be toxic, for example, arsenic</a:t>
            </a:r>
          </a:p>
          <a:p>
            <a:pPr marL="377825" indent="-377825">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Some species can become adapted to environments containing toxic elements</a:t>
            </a:r>
          </a:p>
          <a:p>
            <a:pPr marL="2637346" lvl="8" indent="-288925">
              <a:buClr>
                <a:schemeClr val="tx1"/>
              </a:buClr>
              <a:buFont typeface="Times" pitchFamily="84" charset="0"/>
              <a:buChar char="–"/>
            </a:pPr>
            <a:r>
              <a:rPr lang="en-US" sz="2800" dirty="0" smtClean="0">
                <a:solidFill>
                  <a:schemeClr val="bg2">
                    <a:lumMod val="50000"/>
                  </a:schemeClr>
                </a:solidFill>
                <a:latin typeface="Times New Roman" pitchFamily="18" charset="0"/>
                <a:cs typeface="Times New Roman" pitchFamily="18" charset="0"/>
              </a:rPr>
              <a:t>For example, some plant communities are adapted to serpentine</a:t>
            </a:r>
          </a:p>
          <a:p>
            <a:endParaRPr lang="en-US" dirty="0"/>
          </a:p>
        </p:txBody>
      </p:sp>
      <p:sp>
        <p:nvSpPr>
          <p:cNvPr id="3" name="Title 2"/>
          <p:cNvSpPr>
            <a:spLocks noGrp="1"/>
          </p:cNvSpPr>
          <p:nvPr>
            <p:ph type="title"/>
          </p:nvPr>
        </p:nvSpPr>
        <p:spPr/>
        <p:txBody>
          <a:bodyPr>
            <a:noAutofit/>
          </a:bodyPr>
          <a:lstStyle/>
          <a:p>
            <a:r>
              <a:rPr lang="en-US" sz="3600" b="0" dirty="0" smtClean="0">
                <a:solidFill>
                  <a:srgbClr val="FF0000"/>
                </a:solidFill>
                <a:effectLst/>
                <a:latin typeface="Times" pitchFamily="84" charset="0"/>
              </a:rPr>
              <a:t>Evolution of Tolerance to Toxic Elements</a:t>
            </a:r>
            <a:endParaRPr lang="en-US" sz="3600" b="0" dirty="0">
              <a:solidFill>
                <a:srgbClr val="FF0000"/>
              </a:solidFill>
              <a:effectLst/>
            </a:endParaRPr>
          </a:p>
        </p:txBody>
      </p:sp>
      <p:pic>
        <p:nvPicPr>
          <p:cNvPr id="4" name="Picture 2" descr="\\Ps3\CS1-Vol.07\50523_campbell_irdvd\final_jpeg_files%0\chap002\02_04bSerpentinePlants-L.jpg"/>
          <p:cNvPicPr>
            <a:picLocks noChangeAspect="1" noChangeArrowheads="1"/>
          </p:cNvPicPr>
          <p:nvPr/>
        </p:nvPicPr>
        <p:blipFill>
          <a:blip r:embed="rId2" cstate="print"/>
          <a:srcRect/>
          <a:stretch>
            <a:fillRect/>
          </a:stretch>
        </p:blipFill>
        <p:spPr bwMode="auto">
          <a:xfrm>
            <a:off x="7391400" y="4419600"/>
            <a:ext cx="1500000" cy="22098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77825" indent="-377825">
              <a:buClr>
                <a:srgbClr val="D1300D"/>
              </a:buClr>
              <a:buFont typeface="Times" pitchFamily="84" charset="0"/>
              <a:buChar char="•"/>
            </a:pPr>
            <a:r>
              <a:rPr lang="en-US" sz="4000" dirty="0" smtClean="0">
                <a:latin typeface="Times New Roman" pitchFamily="18" charset="0"/>
                <a:cs typeface="Times New Roman" pitchFamily="18" charset="0"/>
              </a:rPr>
              <a:t>Each element consists of unique atoms</a:t>
            </a:r>
          </a:p>
          <a:p>
            <a:pPr marL="377825" indent="-377825">
              <a:buClr>
                <a:srgbClr val="D1300D"/>
              </a:buClr>
              <a:buFont typeface="Times" pitchFamily="84" charset="0"/>
              <a:buChar char="•"/>
            </a:pPr>
            <a:endParaRPr lang="en-US" sz="4000" b="1"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4000" dirty="0" smtClean="0">
                <a:latin typeface="Times New Roman" pitchFamily="18" charset="0"/>
                <a:cs typeface="Times New Roman" pitchFamily="18" charset="0"/>
              </a:rPr>
              <a:t>An </a:t>
            </a:r>
            <a:r>
              <a:rPr lang="en-US" sz="4000" b="1" dirty="0" smtClean="0">
                <a:latin typeface="Times New Roman" pitchFamily="18" charset="0"/>
                <a:cs typeface="Times New Roman" pitchFamily="18" charset="0"/>
              </a:rPr>
              <a:t>atom</a:t>
            </a:r>
            <a:r>
              <a:rPr lang="en-US" sz="4000" dirty="0" smtClean="0">
                <a:latin typeface="Times New Roman" pitchFamily="18" charset="0"/>
                <a:cs typeface="Times New Roman" pitchFamily="18" charset="0"/>
              </a:rPr>
              <a:t> is the smallest unit of matter that still retains the properties of an element</a:t>
            </a:r>
          </a:p>
          <a:p>
            <a:endParaRPr lang="en-US" sz="4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sz="4400" b="0" dirty="0" smtClean="0">
                <a:solidFill>
                  <a:srgbClr val="FF0000"/>
                </a:solidFill>
                <a:effectLst/>
                <a:latin typeface="Times" pitchFamily="84" charset="0"/>
              </a:rPr>
              <a:t>An element’s properties depend on the structure of its atoms</a:t>
            </a:r>
            <a:endParaRPr lang="en-US" b="0" dirty="0">
              <a:solidFill>
                <a:srgbClr val="FF0000"/>
              </a:solidFill>
              <a:effectLs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Atoms are composed of subatomic particles</a:t>
            </a:r>
          </a:p>
          <a:p>
            <a:pPr marL="377825" indent="-377825">
              <a:buClr>
                <a:srgbClr val="D1300D"/>
              </a:buClr>
              <a:buFont typeface="Times" pitchFamily="84" charset="0"/>
              <a:buChar char="•"/>
            </a:pPr>
            <a:endParaRPr lang="en-US" sz="3200" i="1"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4000" dirty="0" smtClean="0">
                <a:latin typeface="Times New Roman" pitchFamily="18" charset="0"/>
                <a:cs typeface="Times New Roman" pitchFamily="18" charset="0"/>
              </a:rPr>
              <a:t>Relevant subatomic particles include</a:t>
            </a:r>
          </a:p>
          <a:p>
            <a:pPr marL="973138" lvl="1" indent="-296863"/>
            <a:r>
              <a:rPr lang="en-US" sz="4000" b="1" dirty="0" smtClean="0">
                <a:latin typeface="Times New Roman" pitchFamily="18" charset="0"/>
                <a:cs typeface="Times New Roman" pitchFamily="18" charset="0"/>
              </a:rPr>
              <a:t>Neutrons</a:t>
            </a:r>
            <a:r>
              <a:rPr lang="en-US" sz="4000" dirty="0" smtClean="0">
                <a:latin typeface="Times New Roman" pitchFamily="18" charset="0"/>
                <a:cs typeface="Times New Roman" pitchFamily="18" charset="0"/>
              </a:rPr>
              <a:t> (no electrical charge)</a:t>
            </a:r>
          </a:p>
          <a:p>
            <a:pPr marL="973138" lvl="1" indent="-296863"/>
            <a:r>
              <a:rPr lang="en-US" sz="4000" b="1" dirty="0" smtClean="0">
                <a:latin typeface="Times New Roman" pitchFamily="18" charset="0"/>
                <a:cs typeface="Times New Roman" pitchFamily="18" charset="0"/>
              </a:rPr>
              <a:t>Protons</a:t>
            </a:r>
            <a:r>
              <a:rPr lang="en-US" sz="4000" dirty="0" smtClean="0">
                <a:latin typeface="Times New Roman" pitchFamily="18" charset="0"/>
                <a:cs typeface="Times New Roman" pitchFamily="18" charset="0"/>
              </a:rPr>
              <a:t> (positive charge)</a:t>
            </a:r>
          </a:p>
          <a:p>
            <a:pPr marL="973138" lvl="1" indent="-296863"/>
            <a:r>
              <a:rPr lang="en-US" sz="4000" b="1" dirty="0" smtClean="0">
                <a:latin typeface="Times New Roman" pitchFamily="18" charset="0"/>
                <a:cs typeface="Times New Roman" pitchFamily="18" charset="0"/>
              </a:rPr>
              <a:t>Electrons</a:t>
            </a:r>
            <a:r>
              <a:rPr lang="en-US" sz="4000" dirty="0" smtClean="0">
                <a:latin typeface="Times New Roman" pitchFamily="18" charset="0"/>
                <a:cs typeface="Times New Roman" pitchFamily="18" charset="0"/>
              </a:rPr>
              <a:t> (negative charge)</a:t>
            </a:r>
          </a:p>
          <a:p>
            <a:endParaRPr lang="en-US" sz="4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b="0" dirty="0" smtClean="0">
                <a:solidFill>
                  <a:srgbClr val="FF0000"/>
                </a:solidFill>
                <a:effectLst/>
                <a:latin typeface="Times" pitchFamily="84" charset="0"/>
              </a:rPr>
              <a:t>Atomic Structure</a:t>
            </a:r>
            <a:endParaRPr lang="en-US" b="0" dirty="0">
              <a:solidFill>
                <a:srgbClr val="FF0000"/>
              </a:solidFill>
              <a:effectLs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77825"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Neutrons and protons form the </a:t>
            </a:r>
            <a:r>
              <a:rPr lang="en-US" sz="3200" b="1" dirty="0" smtClean="0">
                <a:latin typeface="Times New Roman" pitchFamily="18" charset="0"/>
                <a:cs typeface="Times New Roman" pitchFamily="18" charset="0"/>
              </a:rPr>
              <a:t>atomic nucleus</a:t>
            </a:r>
          </a:p>
          <a:p>
            <a:pPr marL="377825" indent="-377825">
              <a:lnSpc>
                <a:spcPct val="90000"/>
              </a:lnSpc>
              <a:buClr>
                <a:srgbClr val="D1300D"/>
              </a:buClr>
              <a:buFont typeface="Times" pitchFamily="84" charset="0"/>
              <a:buChar char="•"/>
            </a:pPr>
            <a:endParaRPr lang="en-US" sz="3200" b="1" dirty="0" smtClean="0">
              <a:latin typeface="Times New Roman" pitchFamily="18" charset="0"/>
              <a:cs typeface="Times New Roman" pitchFamily="18" charset="0"/>
            </a:endParaRPr>
          </a:p>
          <a:p>
            <a:pPr marL="377825"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Electrons form a cloud around the nucleus</a:t>
            </a:r>
          </a:p>
          <a:p>
            <a:pPr marL="377825" indent="-377825">
              <a:lnSpc>
                <a:spcPct val="90000"/>
              </a:lnSpc>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Neutron mass and proton mass are almost identical and are measured in </a:t>
            </a:r>
            <a:r>
              <a:rPr lang="en-US" sz="3200" b="1" dirty="0" err="1" smtClean="0">
                <a:latin typeface="Times New Roman" pitchFamily="18" charset="0"/>
                <a:cs typeface="Times New Roman" pitchFamily="18" charset="0"/>
              </a:rPr>
              <a:t>daltons</a:t>
            </a:r>
            <a:endParaRPr lang="en-US" sz="3200" b="1"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r>
              <a:rPr lang="en-US" sz="4000" b="0" dirty="0" smtClean="0">
                <a:solidFill>
                  <a:srgbClr val="FF0000"/>
                </a:solidFill>
                <a:effectLst/>
                <a:latin typeface="Times" pitchFamily="84" charset="0"/>
              </a:rPr>
              <a:t>Subatomic Particles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smtClean="0">
                <a:solidFill>
                  <a:srgbClr val="FF0000"/>
                </a:solidFill>
                <a:effectLst/>
              </a:rPr>
              <a:t>Cloud of Negative Charge</a:t>
            </a:r>
            <a:endParaRPr lang="en-US" b="0" dirty="0">
              <a:solidFill>
                <a:srgbClr val="FF0000"/>
              </a:solidFill>
              <a:effectLst/>
            </a:endParaRPr>
          </a:p>
        </p:txBody>
      </p:sp>
      <p:pic>
        <p:nvPicPr>
          <p:cNvPr id="4" name="Picture 5" descr="\\Ps3\CS1-Vol.07\50523_campbell_irdvd\final_jpeg_files%0\chap002\02_05HeliumModels-U.jpg"/>
          <p:cNvPicPr>
            <a:picLocks noGrp="1" noChangeAspect="1" noChangeArrowheads="1"/>
          </p:cNvPicPr>
          <p:nvPr>
            <p:ph idx="1"/>
          </p:nvPr>
        </p:nvPicPr>
        <p:blipFill>
          <a:blip r:embed="rId2" cstate="print"/>
          <a:srcRect/>
          <a:stretch>
            <a:fillRect/>
          </a:stretch>
        </p:blipFill>
        <p:spPr bwMode="auto">
          <a:xfrm>
            <a:off x="1009008" y="1481138"/>
            <a:ext cx="7125983" cy="4525962"/>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77825" indent="-377825">
              <a:lnSpc>
                <a:spcPct val="90000"/>
              </a:lnSpc>
              <a:buClr>
                <a:srgbClr val="D1300D"/>
              </a:buClr>
              <a:buFont typeface="Times" pitchFamily="84" charset="0"/>
              <a:buChar char="•"/>
            </a:pPr>
            <a:r>
              <a:rPr lang="en-US" sz="2800" dirty="0" smtClean="0">
                <a:latin typeface="Times New Roman" pitchFamily="18" charset="0"/>
                <a:cs typeface="Times New Roman" pitchFamily="18" charset="0"/>
              </a:rPr>
              <a:t>Atoms of the various elements differ in number of subatomic particles</a:t>
            </a:r>
          </a:p>
          <a:p>
            <a:pPr marL="377825" indent="-377825">
              <a:lnSpc>
                <a:spcPct val="90000"/>
              </a:lnSpc>
              <a:buClr>
                <a:srgbClr val="D1300D"/>
              </a:buClr>
              <a:buFont typeface="Times" pitchFamily="84" charset="0"/>
              <a:buChar char="•"/>
            </a:pPr>
            <a:endParaRPr lang="en-US" sz="2800" dirty="0" smtClean="0">
              <a:latin typeface="Times New Roman" pitchFamily="18" charset="0"/>
              <a:cs typeface="Times New Roman" pitchFamily="18" charset="0"/>
            </a:endParaRPr>
          </a:p>
          <a:p>
            <a:pPr marL="377825" indent="-377825">
              <a:lnSpc>
                <a:spcPct val="90000"/>
              </a:lnSpc>
              <a:buClr>
                <a:srgbClr val="D1300D"/>
              </a:buClr>
              <a:buFont typeface="Times" pitchFamily="84" charset="0"/>
              <a:buChar char="•"/>
            </a:pPr>
            <a:r>
              <a:rPr lang="en-US" sz="2800" dirty="0" smtClean="0">
                <a:latin typeface="Times New Roman" pitchFamily="18" charset="0"/>
                <a:cs typeface="Times New Roman" pitchFamily="18" charset="0"/>
              </a:rPr>
              <a:t>An element’s </a:t>
            </a:r>
            <a:r>
              <a:rPr lang="en-US" sz="2800" b="1" dirty="0" smtClean="0">
                <a:latin typeface="Times New Roman" pitchFamily="18" charset="0"/>
                <a:cs typeface="Times New Roman" pitchFamily="18" charset="0"/>
              </a:rPr>
              <a:t>atomic number </a:t>
            </a:r>
            <a:r>
              <a:rPr lang="en-US" sz="2800" dirty="0" smtClean="0">
                <a:latin typeface="Times New Roman" pitchFamily="18" charset="0"/>
                <a:cs typeface="Times New Roman" pitchFamily="18" charset="0"/>
              </a:rPr>
              <a:t>is the number of protons in its nucleus</a:t>
            </a:r>
          </a:p>
          <a:p>
            <a:pPr marL="377825" indent="-377825">
              <a:lnSpc>
                <a:spcPct val="90000"/>
              </a:lnSpc>
              <a:buClr>
                <a:srgbClr val="D1300D"/>
              </a:buClr>
              <a:buFont typeface="Times" pitchFamily="84" charset="0"/>
              <a:buChar char="•"/>
            </a:pPr>
            <a:endParaRPr lang="en-US" sz="2800" dirty="0" smtClean="0">
              <a:latin typeface="Times New Roman" pitchFamily="18" charset="0"/>
              <a:cs typeface="Times New Roman" pitchFamily="18" charset="0"/>
            </a:endParaRPr>
          </a:p>
          <a:p>
            <a:pPr marL="377825" indent="-377825">
              <a:lnSpc>
                <a:spcPct val="90000"/>
              </a:lnSpc>
              <a:buClr>
                <a:srgbClr val="D1300D"/>
              </a:buClr>
              <a:buFont typeface="Times" pitchFamily="84" charset="0"/>
              <a:buChar char="•"/>
            </a:pPr>
            <a:r>
              <a:rPr lang="en-US" sz="2800" dirty="0" smtClean="0">
                <a:latin typeface="Times New Roman" pitchFamily="18" charset="0"/>
                <a:cs typeface="Times New Roman" pitchFamily="18" charset="0"/>
              </a:rPr>
              <a:t>An element’s </a:t>
            </a:r>
            <a:r>
              <a:rPr lang="en-US" sz="2800" b="1" dirty="0" smtClean="0">
                <a:latin typeface="Times New Roman" pitchFamily="18" charset="0"/>
                <a:cs typeface="Times New Roman" pitchFamily="18" charset="0"/>
              </a:rPr>
              <a:t>mass number </a:t>
            </a:r>
            <a:r>
              <a:rPr lang="en-US" sz="2800" dirty="0" smtClean="0">
                <a:latin typeface="Times New Roman" pitchFamily="18" charset="0"/>
                <a:cs typeface="Times New Roman" pitchFamily="18" charset="0"/>
              </a:rPr>
              <a:t>is the sum of protons plus neutrons in the nucleus </a:t>
            </a:r>
          </a:p>
          <a:p>
            <a:pPr marL="377825" indent="-377825">
              <a:lnSpc>
                <a:spcPct val="90000"/>
              </a:lnSpc>
              <a:buClr>
                <a:srgbClr val="D1300D"/>
              </a:buClr>
              <a:buFont typeface="Times" pitchFamily="84" charset="0"/>
              <a:buChar char="•"/>
            </a:pPr>
            <a:endParaRPr lang="en-US" sz="2800" dirty="0" smtClean="0">
              <a:latin typeface="Times New Roman" pitchFamily="18" charset="0"/>
              <a:cs typeface="Times New Roman" pitchFamily="18" charset="0"/>
            </a:endParaRPr>
          </a:p>
          <a:p>
            <a:pPr marL="377825" indent="-377825">
              <a:lnSpc>
                <a:spcPct val="90000"/>
              </a:lnSpc>
              <a:buClr>
                <a:srgbClr val="D1300D"/>
              </a:buClr>
              <a:buFont typeface="Times" pitchFamily="84" charset="0"/>
              <a:buChar char="•"/>
            </a:pPr>
            <a:r>
              <a:rPr lang="en-US" sz="2800" b="1" dirty="0" smtClean="0">
                <a:latin typeface="Times New Roman" pitchFamily="18" charset="0"/>
                <a:cs typeface="Times New Roman" pitchFamily="18" charset="0"/>
              </a:rPr>
              <a:t>Atomic mass</a:t>
            </a:r>
            <a:r>
              <a:rPr lang="en-US" sz="2800" dirty="0" smtClean="0">
                <a:latin typeface="Times New Roman" pitchFamily="18" charset="0"/>
                <a:cs typeface="Times New Roman" pitchFamily="18" charset="0"/>
              </a:rPr>
              <a:t>, the atom’s total mass, can be approximated by the mass number</a:t>
            </a:r>
          </a:p>
          <a:p>
            <a:pPr marL="377825" indent="-377825">
              <a:lnSpc>
                <a:spcPct val="90000"/>
              </a:lnSpc>
              <a:buClr>
                <a:srgbClr val="D1300D"/>
              </a:buClr>
              <a:buFont typeface="Times" pitchFamily="84" charset="0"/>
              <a:buChar char="•"/>
            </a:pPr>
            <a:endParaRPr lang="en-US" sz="28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normAutofit/>
          </a:bodyPr>
          <a:lstStyle/>
          <a:p>
            <a:r>
              <a:rPr lang="en-US" sz="4400" b="0" dirty="0" smtClean="0">
                <a:solidFill>
                  <a:srgbClr val="FF0000"/>
                </a:solidFill>
                <a:effectLst/>
                <a:latin typeface="Times" pitchFamily="84" charset="0"/>
              </a:rPr>
              <a:t>Atomic Number and Atomic Mass</a:t>
            </a:r>
            <a:endParaRPr lang="en-US" b="0" dirty="0">
              <a:solidFill>
                <a:srgbClr val="FF0000"/>
              </a:solidFill>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latin typeface="Times New Roman" pitchFamily="18" charset="0"/>
                <a:cs typeface="Times New Roman" pitchFamily="18" charset="0"/>
              </a:rPr>
              <a:t>Reproduction                       Regulation</a:t>
            </a:r>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rPr>
              <a:t>Properties of Life</a:t>
            </a:r>
            <a:endParaRPr lang="en-US" dirty="0">
              <a:solidFill>
                <a:srgbClr val="FF0000"/>
              </a:solidFill>
            </a:endParaRPr>
          </a:p>
        </p:txBody>
      </p:sp>
      <p:pic>
        <p:nvPicPr>
          <p:cNvPr id="4" name="Picture 5" descr="01_03cPropertiesOfLife-U"/>
          <p:cNvPicPr>
            <a:picLocks noChangeAspect="1" noChangeArrowheads="1"/>
          </p:cNvPicPr>
          <p:nvPr/>
        </p:nvPicPr>
        <p:blipFill>
          <a:blip r:embed="rId2" cstate="print"/>
          <a:srcRect/>
          <a:stretch>
            <a:fillRect/>
          </a:stretch>
        </p:blipFill>
        <p:spPr bwMode="auto">
          <a:xfrm>
            <a:off x="1371600" y="2286000"/>
            <a:ext cx="2157358" cy="3825874"/>
          </a:xfrm>
          <a:prstGeom prst="rect">
            <a:avLst/>
          </a:prstGeom>
          <a:noFill/>
          <a:ln w="9525">
            <a:noFill/>
            <a:miter lim="800000"/>
            <a:headEnd/>
            <a:tailEnd/>
          </a:ln>
        </p:spPr>
      </p:pic>
      <p:pic>
        <p:nvPicPr>
          <p:cNvPr id="5" name="Picture 5" descr="01_03fPropertiesOfLife-U"/>
          <p:cNvPicPr>
            <a:picLocks noChangeAspect="1" noChangeArrowheads="1"/>
          </p:cNvPicPr>
          <p:nvPr/>
        </p:nvPicPr>
        <p:blipFill>
          <a:blip r:embed="rId3" cstate="print"/>
          <a:srcRect/>
          <a:stretch>
            <a:fillRect/>
          </a:stretch>
        </p:blipFill>
        <p:spPr bwMode="auto">
          <a:xfrm>
            <a:off x="5410200" y="2362200"/>
            <a:ext cx="2549563" cy="3405188"/>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77825"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All atoms of an element have the same number of protons but may differ in number of neutrons</a:t>
            </a:r>
          </a:p>
          <a:p>
            <a:pPr marL="377825" indent="-377825">
              <a:lnSpc>
                <a:spcPct val="90000"/>
              </a:lnSpc>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lnSpc>
                <a:spcPct val="90000"/>
              </a:lnSpc>
              <a:buClr>
                <a:srgbClr val="D1300D"/>
              </a:buClr>
              <a:buFont typeface="Times" pitchFamily="84" charset="0"/>
              <a:buChar char="•"/>
            </a:pPr>
            <a:r>
              <a:rPr lang="en-US" sz="3200" b="1" dirty="0" smtClean="0">
                <a:latin typeface="Times New Roman" pitchFamily="18" charset="0"/>
                <a:cs typeface="Times New Roman" pitchFamily="18" charset="0"/>
              </a:rPr>
              <a:t>Isotopes </a:t>
            </a:r>
            <a:r>
              <a:rPr lang="en-US" sz="3200" dirty="0" smtClean="0">
                <a:latin typeface="Times New Roman" pitchFamily="18" charset="0"/>
                <a:cs typeface="Times New Roman" pitchFamily="18" charset="0"/>
              </a:rPr>
              <a:t>are two atoms of an element that differ in number of neutrons</a:t>
            </a:r>
          </a:p>
          <a:p>
            <a:pPr marL="377825" indent="-377825">
              <a:lnSpc>
                <a:spcPct val="90000"/>
              </a:lnSpc>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lnSpc>
                <a:spcPct val="90000"/>
              </a:lnSpc>
              <a:buClr>
                <a:srgbClr val="D1300D"/>
              </a:buClr>
              <a:buFont typeface="Times" pitchFamily="84" charset="0"/>
              <a:buChar char="•"/>
            </a:pPr>
            <a:r>
              <a:rPr lang="en-US" sz="3200" b="1" dirty="0" smtClean="0">
                <a:latin typeface="Times New Roman" pitchFamily="18" charset="0"/>
                <a:cs typeface="Times New Roman" pitchFamily="18" charset="0"/>
              </a:rPr>
              <a:t>Radioactive isotopes </a:t>
            </a:r>
            <a:r>
              <a:rPr lang="en-US" sz="3200" dirty="0" smtClean="0">
                <a:latin typeface="Times New Roman" pitchFamily="18" charset="0"/>
                <a:cs typeface="Times New Roman" pitchFamily="18" charset="0"/>
              </a:rPr>
              <a:t>decay spontaneously, giving off particles and energy</a:t>
            </a:r>
          </a:p>
          <a:p>
            <a:pPr marL="377825" indent="-377825">
              <a:lnSpc>
                <a:spcPct val="90000"/>
              </a:lnSpc>
              <a:buClr>
                <a:srgbClr val="D1300D"/>
              </a:buClr>
              <a:buFont typeface="Times" pitchFamily="84" charset="0"/>
              <a:buChar char="•"/>
            </a:pPr>
            <a:endParaRPr lang="en-US" sz="2400" dirty="0" smtClean="0"/>
          </a:p>
          <a:p>
            <a:pPr marL="377825" indent="-377825">
              <a:lnSpc>
                <a:spcPct val="90000"/>
              </a:lnSpc>
              <a:buClr>
                <a:srgbClr val="D1300D"/>
              </a:buClr>
              <a:buFont typeface="Times" pitchFamily="84" charset="0"/>
              <a:buChar char="•"/>
            </a:pPr>
            <a:endParaRPr lang="en-US" sz="2400" dirty="0" smtClean="0"/>
          </a:p>
          <a:p>
            <a:endParaRPr lang="en-US" dirty="0"/>
          </a:p>
        </p:txBody>
      </p:sp>
      <p:sp>
        <p:nvSpPr>
          <p:cNvPr id="3" name="Title 2"/>
          <p:cNvSpPr>
            <a:spLocks noGrp="1"/>
          </p:cNvSpPr>
          <p:nvPr>
            <p:ph type="title"/>
          </p:nvPr>
        </p:nvSpPr>
        <p:spPr/>
        <p:txBody>
          <a:bodyPr/>
          <a:lstStyle/>
          <a:p>
            <a:r>
              <a:rPr lang="en-US" sz="4400" b="0" dirty="0" smtClean="0">
                <a:solidFill>
                  <a:srgbClr val="FF0000"/>
                </a:solidFill>
                <a:effectLst/>
                <a:latin typeface="Times" pitchFamily="84" charset="0"/>
              </a:rPr>
              <a:t>Isotopes</a:t>
            </a:r>
            <a:endParaRPr lang="en-US" b="0" dirty="0">
              <a:solidFill>
                <a:srgbClr val="FF0000"/>
              </a:solidFill>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77825"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Some applications of radioactive isotopes in biological research are</a:t>
            </a:r>
          </a:p>
          <a:p>
            <a:pPr marL="377825" indent="-377825">
              <a:lnSpc>
                <a:spcPct val="90000"/>
              </a:lnSpc>
              <a:buClr>
                <a:srgbClr val="D1300D"/>
              </a:buClr>
              <a:buFont typeface="Times" pitchFamily="84" charset="0"/>
              <a:buChar char="•"/>
            </a:pPr>
            <a:endParaRPr lang="en-US" sz="3200" dirty="0" smtClean="0">
              <a:latin typeface="Times New Roman" pitchFamily="18" charset="0"/>
              <a:cs typeface="Times New Roman" pitchFamily="18" charset="0"/>
            </a:endParaRPr>
          </a:p>
          <a:p>
            <a:pPr marL="973138" lvl="1" indent="-296863">
              <a:lnSpc>
                <a:spcPct val="90000"/>
              </a:lnSpc>
            </a:pPr>
            <a:r>
              <a:rPr lang="en-US" sz="3200" dirty="0" smtClean="0">
                <a:solidFill>
                  <a:schemeClr val="bg2">
                    <a:lumMod val="50000"/>
                  </a:schemeClr>
                </a:solidFill>
                <a:latin typeface="Times New Roman" pitchFamily="18" charset="0"/>
                <a:cs typeface="Times New Roman" pitchFamily="18" charset="0"/>
              </a:rPr>
              <a:t>Dating fossils</a:t>
            </a:r>
          </a:p>
          <a:p>
            <a:pPr marL="973138" lvl="1" indent="-296863">
              <a:lnSpc>
                <a:spcPct val="90000"/>
              </a:lnSpc>
            </a:pPr>
            <a:r>
              <a:rPr lang="en-US" sz="3200" dirty="0" smtClean="0">
                <a:solidFill>
                  <a:schemeClr val="bg2">
                    <a:lumMod val="50000"/>
                  </a:schemeClr>
                </a:solidFill>
                <a:latin typeface="Times New Roman" pitchFamily="18" charset="0"/>
                <a:cs typeface="Times New Roman" pitchFamily="18" charset="0"/>
              </a:rPr>
              <a:t>Tracing atoms through metabolic processes</a:t>
            </a:r>
          </a:p>
          <a:p>
            <a:pPr marL="973138" lvl="1" indent="-296863">
              <a:lnSpc>
                <a:spcPct val="90000"/>
              </a:lnSpc>
            </a:pPr>
            <a:r>
              <a:rPr lang="en-US" sz="3200" dirty="0" smtClean="0">
                <a:solidFill>
                  <a:schemeClr val="bg2">
                    <a:lumMod val="50000"/>
                  </a:schemeClr>
                </a:solidFill>
                <a:latin typeface="Times New Roman" pitchFamily="18" charset="0"/>
                <a:cs typeface="Times New Roman" pitchFamily="18" charset="0"/>
              </a:rPr>
              <a:t>Diagnosing medical disorders</a:t>
            </a:r>
          </a:p>
          <a:p>
            <a:pPr marL="377825" indent="-377825"/>
            <a:endParaRPr lang="en-US" sz="3200" dirty="0" smtClean="0">
              <a:solidFill>
                <a:schemeClr val="bg2">
                  <a:lumMod val="50000"/>
                </a:schemeClr>
              </a:solidFill>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r>
              <a:rPr lang="en-US" sz="4000" b="0" dirty="0" smtClean="0">
                <a:solidFill>
                  <a:srgbClr val="FF0000"/>
                </a:solidFill>
                <a:effectLst/>
                <a:latin typeface="Times" pitchFamily="84" charset="0"/>
              </a:rPr>
              <a:t>Isotopes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377825" indent="-377825">
              <a:buClr>
                <a:srgbClr val="D1300D"/>
              </a:buClr>
              <a:buFont typeface="Times" pitchFamily="84" charset="0"/>
              <a:buChar char="•"/>
            </a:pPr>
            <a:r>
              <a:rPr lang="en-US" sz="2800" b="1" dirty="0" smtClean="0">
                <a:latin typeface="Times New Roman" pitchFamily="18" charset="0"/>
                <a:cs typeface="Times New Roman" pitchFamily="18" charset="0"/>
              </a:rPr>
              <a:t>Energy</a:t>
            </a:r>
            <a:r>
              <a:rPr lang="en-US" sz="2800" dirty="0" smtClean="0">
                <a:latin typeface="Times New Roman" pitchFamily="18" charset="0"/>
                <a:cs typeface="Times New Roman" pitchFamily="18" charset="0"/>
              </a:rPr>
              <a:t> is the capacity to cause change</a:t>
            </a:r>
          </a:p>
          <a:p>
            <a:pPr marL="377825" indent="-377825">
              <a:buClr>
                <a:srgbClr val="D1300D"/>
              </a:buClr>
              <a:buFont typeface="Times" pitchFamily="84" charset="0"/>
              <a:buChar char="•"/>
            </a:pPr>
            <a:endParaRPr lang="en-US" sz="28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2800" b="1" dirty="0" smtClean="0">
                <a:latin typeface="Times New Roman" pitchFamily="18" charset="0"/>
                <a:cs typeface="Times New Roman" pitchFamily="18" charset="0"/>
              </a:rPr>
              <a:t>Potential energy </a:t>
            </a:r>
            <a:r>
              <a:rPr lang="en-US" sz="2800" dirty="0" smtClean="0">
                <a:latin typeface="Times New Roman" pitchFamily="18" charset="0"/>
                <a:cs typeface="Times New Roman" pitchFamily="18" charset="0"/>
              </a:rPr>
              <a:t>is the energy that matter has because of its location or structure</a:t>
            </a:r>
          </a:p>
          <a:p>
            <a:pPr marL="377825" indent="-377825">
              <a:buClr>
                <a:srgbClr val="D1300D"/>
              </a:buClr>
              <a:buFont typeface="Times" pitchFamily="84" charset="0"/>
              <a:buChar char="•"/>
            </a:pPr>
            <a:endParaRPr lang="en-US" sz="28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2800" dirty="0" smtClean="0">
                <a:latin typeface="Times New Roman" pitchFamily="18" charset="0"/>
                <a:cs typeface="Times New Roman" pitchFamily="18" charset="0"/>
              </a:rPr>
              <a:t>The electrons of an atom differ in their amounts of potential energy</a:t>
            </a:r>
          </a:p>
          <a:p>
            <a:pPr marL="377825" indent="-377825">
              <a:buClr>
                <a:srgbClr val="D1300D"/>
              </a:buClr>
              <a:buFont typeface="Times" pitchFamily="84" charset="0"/>
              <a:buChar char="•"/>
            </a:pPr>
            <a:endParaRPr lang="en-US" sz="28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2800" dirty="0" smtClean="0">
                <a:latin typeface="Times New Roman" pitchFamily="18" charset="0"/>
                <a:cs typeface="Times New Roman" pitchFamily="18" charset="0"/>
              </a:rPr>
              <a:t>An electron’s state of potential energy is called its energy level, or </a:t>
            </a:r>
            <a:r>
              <a:rPr lang="en-US" sz="2800" b="1" dirty="0" smtClean="0">
                <a:latin typeface="Times New Roman" pitchFamily="18" charset="0"/>
                <a:cs typeface="Times New Roman" pitchFamily="18" charset="0"/>
              </a:rPr>
              <a:t>electron shell</a:t>
            </a:r>
          </a:p>
          <a:p>
            <a:endParaRPr lang="en-US" sz="28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b="0" dirty="0" smtClean="0">
                <a:solidFill>
                  <a:srgbClr val="FF0000"/>
                </a:solidFill>
                <a:effectLst/>
                <a:latin typeface="Times" pitchFamily="84" charset="0"/>
              </a:rPr>
              <a:t>The Energy Levels of Electrons</a:t>
            </a:r>
            <a:endParaRPr lang="en-US" b="0" dirty="0">
              <a:solidFill>
                <a:srgbClr val="FF0000"/>
              </a:solidFill>
              <a:effectLs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sz="1600" b="1" dirty="0" smtClean="0">
                <a:latin typeface="Times New Roman" pitchFamily="18" charset="0"/>
                <a:cs typeface="Times New Roman" pitchFamily="18" charset="0"/>
              </a:rPr>
              <a:t>A ball bouncing down a flight</a:t>
            </a:r>
          </a:p>
          <a:p>
            <a:pPr>
              <a:buNone/>
            </a:pPr>
            <a:r>
              <a:rPr lang="en-US" sz="1600" b="1" dirty="0" smtClean="0">
                <a:latin typeface="Times New Roman" pitchFamily="18" charset="0"/>
                <a:cs typeface="Times New Roman" pitchFamily="18" charset="0"/>
              </a:rPr>
              <a:t>of stairs provides an analogy</a:t>
            </a:r>
          </a:p>
          <a:p>
            <a:pPr>
              <a:buNone/>
            </a:pPr>
            <a:r>
              <a:rPr lang="en-US" sz="1600" b="1" dirty="0" smtClean="0">
                <a:latin typeface="Times New Roman" pitchFamily="18" charset="0"/>
                <a:cs typeface="Times New Roman" pitchFamily="18" charset="0"/>
              </a:rPr>
              <a:t>For energy levels of electrons</a:t>
            </a:r>
          </a:p>
          <a:p>
            <a:pPr>
              <a:buNone/>
            </a:pPr>
            <a:endParaRPr lang="en-US" sz="1600" b="1" dirty="0" smtClean="0">
              <a:latin typeface="Times New Roman" pitchFamily="18" charset="0"/>
              <a:cs typeface="Times New Roman" pitchFamily="18" charset="0"/>
            </a:endParaRPr>
          </a:p>
          <a:p>
            <a:pPr>
              <a:buNone/>
            </a:pPr>
            <a:endParaRPr lang="en-US" sz="1600" b="1" dirty="0" smtClean="0">
              <a:latin typeface="Times New Roman" pitchFamily="18" charset="0"/>
              <a:cs typeface="Times New Roman" pitchFamily="18" charset="0"/>
            </a:endParaRPr>
          </a:p>
          <a:p>
            <a:pPr>
              <a:buNone/>
            </a:pPr>
            <a:r>
              <a:rPr lang="en-US" sz="1600" b="1" dirty="0" smtClean="0">
                <a:latin typeface="Times New Roman" pitchFamily="18" charset="0"/>
                <a:cs typeface="Times New Roman" pitchFamily="18" charset="0"/>
              </a:rPr>
              <a:t>Third shell (highest energy</a:t>
            </a:r>
          </a:p>
          <a:p>
            <a:pPr>
              <a:buNone/>
            </a:pPr>
            <a:r>
              <a:rPr lang="en-US" sz="1600" b="1" dirty="0" smtClean="0">
                <a:latin typeface="Times New Roman" pitchFamily="18" charset="0"/>
                <a:cs typeface="Times New Roman" pitchFamily="18" charset="0"/>
              </a:rPr>
              <a:t>level in this model)                                                          </a:t>
            </a:r>
          </a:p>
          <a:p>
            <a:pPr>
              <a:buNone/>
            </a:pPr>
            <a:r>
              <a:rPr lang="en-US" sz="1600" b="1" dirty="0" smtClean="0"/>
              <a:t>                                                                                                     </a:t>
            </a:r>
            <a:r>
              <a:rPr lang="en-US" sz="1600" b="1" dirty="0" smtClean="0">
                <a:latin typeface="Times New Roman" pitchFamily="18" charset="0"/>
                <a:cs typeface="Times New Roman" pitchFamily="18" charset="0"/>
              </a:rPr>
              <a:t>Energy</a:t>
            </a:r>
          </a:p>
          <a:p>
            <a:pPr>
              <a:buNone/>
            </a:pPr>
            <a:r>
              <a:rPr lang="en-US" sz="1600" b="1" dirty="0" smtClean="0">
                <a:latin typeface="Times New Roman" pitchFamily="18" charset="0"/>
                <a:cs typeface="Times New Roman" pitchFamily="18" charset="0"/>
              </a:rPr>
              <a:t>                                                                                                                                absorbed</a:t>
            </a:r>
          </a:p>
          <a:p>
            <a:pPr>
              <a:buNone/>
            </a:pPr>
            <a:endParaRPr lang="en-US" sz="1600" b="1" dirty="0" smtClean="0">
              <a:latin typeface="Times New Roman" pitchFamily="18" charset="0"/>
              <a:cs typeface="Times New Roman" pitchFamily="18" charset="0"/>
            </a:endParaRPr>
          </a:p>
          <a:p>
            <a:pPr>
              <a:buNone/>
            </a:pPr>
            <a:r>
              <a:rPr lang="en-US" sz="1600" b="1" dirty="0" smtClean="0">
                <a:latin typeface="Times New Roman" pitchFamily="18" charset="0"/>
                <a:cs typeface="Times New Roman" pitchFamily="18" charset="0"/>
              </a:rPr>
              <a:t>                                                                                                                                     </a:t>
            </a:r>
          </a:p>
          <a:p>
            <a:pPr>
              <a:buNone/>
            </a:pPr>
            <a:r>
              <a:rPr lang="en-US" sz="1600" b="1" dirty="0" smtClean="0">
                <a:latin typeface="Times New Roman" pitchFamily="18" charset="0"/>
                <a:cs typeface="Times New Roman" pitchFamily="18" charset="0"/>
              </a:rPr>
              <a:t>Second shell (higher</a:t>
            </a:r>
          </a:p>
          <a:p>
            <a:pPr>
              <a:buNone/>
            </a:pPr>
            <a:r>
              <a:rPr lang="en-US" sz="1600" b="1" dirty="0" smtClean="0">
                <a:latin typeface="Times New Roman" pitchFamily="18" charset="0"/>
                <a:cs typeface="Times New Roman" pitchFamily="18" charset="0"/>
              </a:rPr>
              <a:t>energy level)                                                                                                      </a:t>
            </a:r>
          </a:p>
          <a:p>
            <a:pPr>
              <a:buNone/>
            </a:pPr>
            <a:endParaRPr lang="en-US" sz="1600" dirty="0" smtClean="0">
              <a:latin typeface="Times New Roman" pitchFamily="18" charset="0"/>
              <a:cs typeface="Times New Roman" pitchFamily="18" charset="0"/>
            </a:endParaRPr>
          </a:p>
          <a:p>
            <a:pPr>
              <a:buNone/>
            </a:pPr>
            <a:endParaRPr lang="en-US" sz="2000" b="1" dirty="0" smtClean="0">
              <a:latin typeface="Times New Roman" pitchFamily="18" charset="0"/>
              <a:cs typeface="Times New Roman" pitchFamily="18" charset="0"/>
            </a:endParaRPr>
          </a:p>
          <a:p>
            <a:pPr>
              <a:buNone/>
            </a:pPr>
            <a:r>
              <a:rPr lang="en-US" sz="1600" b="1" dirty="0" smtClean="0">
                <a:latin typeface="Times New Roman" pitchFamily="18" charset="0"/>
                <a:cs typeface="Times New Roman" pitchFamily="18" charset="0"/>
              </a:rPr>
              <a:t>First shell (lowest energy                                                                                       </a:t>
            </a:r>
            <a:r>
              <a:rPr lang="en-US" sz="1700" b="1" dirty="0" err="1" smtClean="0">
                <a:latin typeface="Times New Roman" pitchFamily="18" charset="0"/>
                <a:cs typeface="Times New Roman" pitchFamily="18" charset="0"/>
              </a:rPr>
              <a:t>Energy</a:t>
            </a:r>
            <a:r>
              <a:rPr lang="en-US" sz="1700" b="1" dirty="0" smtClean="0">
                <a:latin typeface="Times New Roman" pitchFamily="18" charset="0"/>
                <a:cs typeface="Times New Roman" pitchFamily="18" charset="0"/>
              </a:rPr>
              <a:t>  lost</a:t>
            </a:r>
          </a:p>
          <a:p>
            <a:pPr>
              <a:buNone/>
            </a:pPr>
            <a:r>
              <a:rPr lang="en-US" sz="1600" b="1" dirty="0" smtClean="0">
                <a:latin typeface="Times New Roman" pitchFamily="18" charset="0"/>
                <a:cs typeface="Times New Roman" pitchFamily="18" charset="0"/>
              </a:rPr>
              <a:t>level)</a:t>
            </a:r>
          </a:p>
          <a:p>
            <a:pPr>
              <a:buNone/>
            </a:pP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000" b="0" dirty="0" smtClean="0">
                <a:solidFill>
                  <a:srgbClr val="FF0000"/>
                </a:solidFill>
                <a:effectLst/>
                <a:latin typeface="Times" pitchFamily="84" charset="0"/>
              </a:rPr>
              <a:t>The Energy Levels of Electrons</a:t>
            </a:r>
            <a:endParaRPr lang="en-US" dirty="0"/>
          </a:p>
        </p:txBody>
      </p:sp>
      <p:pic>
        <p:nvPicPr>
          <p:cNvPr id="4" name="Picture 6" descr="\\Ps3\CS1-Vol.07\50523_campbell_irdvd\final_jpeg_files%0\chap002\02_08EnergyLevels-U.jpg"/>
          <p:cNvPicPr>
            <a:picLocks noChangeAspect="1" noChangeArrowheads="1"/>
          </p:cNvPicPr>
          <p:nvPr/>
        </p:nvPicPr>
        <p:blipFill>
          <a:blip r:embed="rId2" cstate="print"/>
          <a:srcRect/>
          <a:stretch>
            <a:fillRect/>
          </a:stretch>
        </p:blipFill>
        <p:spPr bwMode="auto">
          <a:xfrm>
            <a:off x="2971800" y="2438400"/>
            <a:ext cx="3469075" cy="2804338"/>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77825"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The chemical behavior of an atom is determined by the distribution of electrons in electron shells</a:t>
            </a:r>
          </a:p>
          <a:p>
            <a:pPr marL="377825" indent="-377825">
              <a:lnSpc>
                <a:spcPct val="90000"/>
              </a:lnSpc>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The periodic table of the elements</a:t>
            </a:r>
            <a:r>
              <a:rPr lang="en-US" sz="3200" i="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shows the electron distribution for each element</a:t>
            </a:r>
          </a:p>
          <a:p>
            <a:endParaRPr lang="en-US" dirty="0"/>
          </a:p>
        </p:txBody>
      </p:sp>
      <p:sp>
        <p:nvSpPr>
          <p:cNvPr id="3" name="Title 2"/>
          <p:cNvSpPr>
            <a:spLocks noGrp="1"/>
          </p:cNvSpPr>
          <p:nvPr>
            <p:ph type="title"/>
          </p:nvPr>
        </p:nvSpPr>
        <p:spPr/>
        <p:txBody>
          <a:bodyPr>
            <a:normAutofit fontScale="90000"/>
          </a:bodyPr>
          <a:lstStyle/>
          <a:p>
            <a:r>
              <a:rPr lang="en-US" sz="4400" b="0" dirty="0" smtClean="0">
                <a:solidFill>
                  <a:srgbClr val="FF0000"/>
                </a:solidFill>
                <a:effectLst/>
                <a:latin typeface="Times" pitchFamily="84" charset="0"/>
              </a:rPr>
              <a:t>Electron Distribution and Chemical Properties</a:t>
            </a:r>
            <a:endParaRPr lang="en-US" b="0" dirty="0">
              <a:solidFill>
                <a:srgbClr val="FF0000"/>
              </a:solidFill>
              <a:effectLs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smtClean="0">
                <a:solidFill>
                  <a:srgbClr val="FF0000"/>
                </a:solidFill>
                <a:effectLst/>
              </a:rPr>
              <a:t>Properties of Electrons</a:t>
            </a:r>
            <a:endParaRPr lang="en-US" b="0" dirty="0">
              <a:solidFill>
                <a:srgbClr val="FF0000"/>
              </a:solidFill>
              <a:effectLst/>
            </a:endParaRPr>
          </a:p>
        </p:txBody>
      </p:sp>
      <p:sp>
        <p:nvSpPr>
          <p:cNvPr id="5" name="Content Placeholder 4"/>
          <p:cNvSpPr>
            <a:spLocks noGrp="1"/>
          </p:cNvSpPr>
          <p:nvPr>
            <p:ph idx="1"/>
          </p:nvPr>
        </p:nvSpPr>
        <p:spPr/>
        <p:txBody>
          <a:bodyPr>
            <a:normAutofit/>
          </a:bodyPr>
          <a:lstStyle/>
          <a:p>
            <a:pPr marL="377825" indent="-377825">
              <a:buClr>
                <a:srgbClr val="D1300D"/>
              </a:buClr>
              <a:buFont typeface="Times" pitchFamily="84" charset="0"/>
              <a:buChar char="•"/>
            </a:pPr>
            <a:r>
              <a:rPr lang="en-US" sz="3200" b="1" dirty="0" smtClean="0">
                <a:latin typeface="Times New Roman" pitchFamily="18" charset="0"/>
                <a:cs typeface="Times New Roman" pitchFamily="18" charset="0"/>
              </a:rPr>
              <a:t>Valence electrons </a:t>
            </a:r>
            <a:r>
              <a:rPr lang="en-US" sz="3200" dirty="0" smtClean="0">
                <a:latin typeface="Times New Roman" pitchFamily="18" charset="0"/>
                <a:cs typeface="Times New Roman" pitchFamily="18" charset="0"/>
              </a:rPr>
              <a:t>are those in the outermost shell, or </a:t>
            </a:r>
            <a:r>
              <a:rPr lang="en-US" sz="3200" b="1" dirty="0" smtClean="0">
                <a:latin typeface="Times New Roman" pitchFamily="18" charset="0"/>
                <a:cs typeface="Times New Roman" pitchFamily="18" charset="0"/>
              </a:rPr>
              <a:t>valence shell</a:t>
            </a:r>
          </a:p>
          <a:p>
            <a:pPr marL="377825" indent="-377825">
              <a:buClr>
                <a:srgbClr val="D1300D"/>
              </a:buClr>
              <a:buFont typeface="Times" pitchFamily="84" charset="0"/>
              <a:buChar char="•"/>
            </a:pPr>
            <a:endParaRPr lang="en-US" sz="3200" b="1"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The chemical behavior of an atom is mostly determined by the valence electrons</a:t>
            </a:r>
          </a:p>
          <a:p>
            <a:pPr marL="377825" indent="-377825">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Elements with a full valence shell are chemically inert</a:t>
            </a:r>
            <a:endParaRPr lang="en-US" sz="3200" i="1"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solidFill>
                  <a:schemeClr val="bg2">
                    <a:lumMod val="50000"/>
                  </a:schemeClr>
                </a:solidFill>
                <a:latin typeface="Times New Roman" pitchFamily="18" charset="0"/>
                <a:cs typeface="Times New Roman" pitchFamily="18" charset="0"/>
              </a:rPr>
              <a:t>depend on chemical bonding between atoms</a:t>
            </a:r>
          </a:p>
          <a:p>
            <a:pPr marL="377825" indent="-377825">
              <a:spcBef>
                <a:spcPct val="45000"/>
              </a:spcBef>
              <a:spcAft>
                <a:spcPct val="20000"/>
              </a:spcAft>
              <a:buClr>
                <a:srgbClr val="D1300D"/>
              </a:buClr>
              <a:buFont typeface="Times" pitchFamily="84" charset="0"/>
              <a:buChar char="•"/>
            </a:pPr>
            <a:r>
              <a:rPr lang="en-US" sz="3200" dirty="0" smtClean="0">
                <a:latin typeface="Times New Roman" pitchFamily="18" charset="0"/>
                <a:cs typeface="Times New Roman" pitchFamily="18" charset="0"/>
              </a:rPr>
              <a:t>Atoms with incomplete valence shells can share or transfer valence electrons with certain other atoms</a:t>
            </a:r>
          </a:p>
          <a:p>
            <a:pPr marL="377825" indent="-377825">
              <a:spcBef>
                <a:spcPct val="45000"/>
              </a:spcBef>
              <a:spcAft>
                <a:spcPct val="20000"/>
              </a:spcAft>
              <a:buClr>
                <a:srgbClr val="D1300D"/>
              </a:buClr>
              <a:buFont typeface="Times" pitchFamily="84" charset="0"/>
              <a:buChar char="•"/>
            </a:pPr>
            <a:r>
              <a:rPr lang="en-US" sz="3200" dirty="0" smtClean="0">
                <a:latin typeface="Times New Roman" pitchFamily="18" charset="0"/>
                <a:cs typeface="Times New Roman" pitchFamily="18" charset="0"/>
              </a:rPr>
              <a:t>These interactions usually result in atoms staying close together, held by attractions called </a:t>
            </a:r>
            <a:r>
              <a:rPr lang="en-US" sz="3200" b="1" dirty="0" smtClean="0">
                <a:latin typeface="Times New Roman" pitchFamily="18" charset="0"/>
                <a:cs typeface="Times New Roman" pitchFamily="18" charset="0"/>
              </a:rPr>
              <a:t>chemical bonds </a:t>
            </a:r>
          </a:p>
          <a:p>
            <a:pPr marL="377825" indent="-377825">
              <a:buClr>
                <a:srgbClr val="D1300D"/>
              </a:buClr>
              <a:buFont typeface="Times" pitchFamily="84" charset="0"/>
              <a:buChar char="•"/>
            </a:pPr>
            <a:endParaRPr lang="en-US" sz="2800" dirty="0" smtClean="0"/>
          </a:p>
          <a:p>
            <a:endParaRPr lang="en-US" sz="28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sz="4400" b="0" dirty="0" smtClean="0">
                <a:solidFill>
                  <a:srgbClr val="FF0000"/>
                </a:solidFill>
                <a:effectLst/>
                <a:latin typeface="Times" pitchFamily="84" charset="0"/>
              </a:rPr>
              <a:t>Formation and Function of molecules</a:t>
            </a:r>
            <a:endParaRPr lang="en-US" b="0" dirty="0">
              <a:solidFill>
                <a:srgbClr val="FF0000"/>
              </a:solidFill>
              <a:effectLs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A </a:t>
            </a:r>
            <a:r>
              <a:rPr lang="en-US" sz="3200" b="1" dirty="0" smtClean="0">
                <a:latin typeface="Times New Roman" pitchFamily="18" charset="0"/>
                <a:cs typeface="Times New Roman" pitchFamily="18" charset="0"/>
              </a:rPr>
              <a:t>covalent bond </a:t>
            </a:r>
            <a:r>
              <a:rPr lang="en-US" sz="3200" dirty="0" smtClean="0">
                <a:latin typeface="Times New Roman" pitchFamily="18" charset="0"/>
                <a:cs typeface="Times New Roman" pitchFamily="18" charset="0"/>
              </a:rPr>
              <a:t>is the sharing of a pair of valence electrons by two atoms</a:t>
            </a:r>
          </a:p>
          <a:p>
            <a:pPr marL="377825" indent="-377825">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In a covalent bond, the shared electrons count as part of each atom’s valence shell</a:t>
            </a:r>
          </a:p>
          <a:p>
            <a:pPr marL="377825" indent="-377825">
              <a:buClr>
                <a:srgbClr val="D1300D"/>
              </a:buClr>
              <a:buFont typeface="Times" pitchFamily="84" charset="0"/>
              <a:buChar char="•"/>
            </a:pPr>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b="0" dirty="0" smtClean="0">
                <a:solidFill>
                  <a:srgbClr val="FF0000"/>
                </a:solidFill>
                <a:effectLst/>
                <a:latin typeface="Times" pitchFamily="84" charset="0"/>
              </a:rPr>
              <a:t>Covalent Bonds</a:t>
            </a:r>
            <a:endParaRPr lang="en-US" b="0" dirty="0">
              <a:solidFill>
                <a:srgbClr val="FF0000"/>
              </a:solidFill>
              <a:effectLs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sz="1600" b="1" dirty="0" smtClean="0">
                <a:latin typeface="Times New Roman" pitchFamily="18" charset="0"/>
                <a:cs typeface="Times New Roman" pitchFamily="18" charset="0"/>
              </a:rPr>
              <a:t>                                                   Hydrogen atoms (2 H)</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sz="1600" b="1" dirty="0" smtClean="0">
                <a:latin typeface="Times New Roman" pitchFamily="18" charset="0"/>
                <a:cs typeface="Times New Roman" pitchFamily="18" charset="0"/>
              </a:rPr>
              <a:t>                                                    </a:t>
            </a:r>
          </a:p>
          <a:p>
            <a:pPr>
              <a:buNone/>
            </a:pPr>
            <a:r>
              <a:rPr lang="en-US" sz="1600" b="1" dirty="0" smtClean="0">
                <a:latin typeface="Times New Roman" pitchFamily="18" charset="0"/>
                <a:cs typeface="Times New Roman" pitchFamily="18" charset="0"/>
              </a:rPr>
              <a:t>                                                     Hydrogen molecule (H</a:t>
            </a:r>
            <a:r>
              <a:rPr lang="en-US" sz="1600" b="1" baseline="-25000" dirty="0" smtClean="0">
                <a:latin typeface="Times New Roman" pitchFamily="18" charset="0"/>
                <a:cs typeface="Times New Roman" pitchFamily="18" charset="0"/>
              </a:rPr>
              <a:t>2</a:t>
            </a:r>
            <a:r>
              <a:rPr lang="en-US" sz="1600" b="1" dirty="0" smtClean="0">
                <a:latin typeface="Times New Roman" pitchFamily="18" charset="0"/>
                <a:cs typeface="Times New Roman" pitchFamily="18" charset="0"/>
              </a:rPr>
              <a:t>)</a:t>
            </a:r>
          </a:p>
          <a:p>
            <a:endParaRPr lang="en-US" dirty="0"/>
          </a:p>
        </p:txBody>
      </p:sp>
      <p:sp>
        <p:nvSpPr>
          <p:cNvPr id="3" name="Title 2"/>
          <p:cNvSpPr>
            <a:spLocks noGrp="1"/>
          </p:cNvSpPr>
          <p:nvPr>
            <p:ph type="title"/>
          </p:nvPr>
        </p:nvSpPr>
        <p:spPr/>
        <p:txBody>
          <a:bodyPr/>
          <a:lstStyle/>
          <a:p>
            <a:r>
              <a:rPr lang="en-US" sz="4000" b="0" dirty="0" smtClean="0">
                <a:solidFill>
                  <a:srgbClr val="FF0000"/>
                </a:solidFill>
                <a:effectLst/>
                <a:latin typeface="Times" pitchFamily="84" charset="0"/>
              </a:rPr>
              <a:t>Covalent Bonds</a:t>
            </a:r>
            <a:endParaRPr lang="en-US" dirty="0"/>
          </a:p>
        </p:txBody>
      </p:sp>
      <p:pic>
        <p:nvPicPr>
          <p:cNvPr id="4" name="Picture 5" descr="\\Ps3\CS1-Vol.07\50523_campbell_irdvd\final_jpeg_files%0\chap002\02_11CovalentBondForm_3-U.jpg"/>
          <p:cNvPicPr>
            <a:picLocks noChangeAspect="1" noChangeArrowheads="1"/>
          </p:cNvPicPr>
          <p:nvPr/>
        </p:nvPicPr>
        <p:blipFill>
          <a:blip r:embed="rId2" cstate="print"/>
          <a:srcRect/>
          <a:stretch>
            <a:fillRect/>
          </a:stretch>
        </p:blipFill>
        <p:spPr bwMode="auto">
          <a:xfrm>
            <a:off x="3200400" y="1828800"/>
            <a:ext cx="1981200" cy="3432125"/>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A </a:t>
            </a:r>
            <a:r>
              <a:rPr lang="en-US" sz="3200" b="1" dirty="0" smtClean="0">
                <a:latin typeface="Times New Roman" pitchFamily="18" charset="0"/>
                <a:cs typeface="Times New Roman" pitchFamily="18" charset="0"/>
              </a:rPr>
              <a:t>molecule </a:t>
            </a:r>
            <a:r>
              <a:rPr lang="en-US" sz="3200" dirty="0" smtClean="0">
                <a:latin typeface="Times New Roman" pitchFamily="18" charset="0"/>
                <a:cs typeface="Times New Roman" pitchFamily="18" charset="0"/>
              </a:rPr>
              <a:t>consists of two or more atoms held together by covalent bonds</a:t>
            </a:r>
          </a:p>
          <a:p>
            <a:pPr marL="377825" indent="-377825">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A single covalent bond, or </a:t>
            </a:r>
            <a:r>
              <a:rPr lang="en-US" sz="3200" b="1" dirty="0" smtClean="0">
                <a:latin typeface="Times New Roman" pitchFamily="18" charset="0"/>
                <a:cs typeface="Times New Roman" pitchFamily="18" charset="0"/>
              </a:rPr>
              <a:t>single bond</a:t>
            </a:r>
            <a:r>
              <a:rPr lang="en-US" sz="3200" dirty="0" smtClean="0">
                <a:latin typeface="Times New Roman" pitchFamily="18" charset="0"/>
                <a:cs typeface="Times New Roman" pitchFamily="18" charset="0"/>
              </a:rPr>
              <a:t>, is the sharing of one pair of valence electrons</a:t>
            </a:r>
          </a:p>
          <a:p>
            <a:pPr marL="377825" indent="-377825">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A double covalent bond, or </a:t>
            </a:r>
            <a:r>
              <a:rPr lang="en-US" sz="3200" b="1" dirty="0" smtClean="0">
                <a:latin typeface="Times New Roman" pitchFamily="18" charset="0"/>
                <a:cs typeface="Times New Roman" pitchFamily="18" charset="0"/>
              </a:rPr>
              <a:t>double bond</a:t>
            </a:r>
            <a:r>
              <a:rPr lang="en-US" sz="3200" dirty="0" smtClean="0">
                <a:latin typeface="Times New Roman" pitchFamily="18" charset="0"/>
                <a:cs typeface="Times New Roman" pitchFamily="18" charset="0"/>
              </a:rPr>
              <a:t>, is the sharing of two pairs of valence electrons</a:t>
            </a:r>
          </a:p>
          <a:p>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b="0" dirty="0" smtClean="0">
                <a:solidFill>
                  <a:srgbClr val="FF0000"/>
                </a:solidFill>
                <a:effectLst/>
                <a:latin typeface="Times" pitchFamily="84" charset="0"/>
              </a:rPr>
              <a:t>Covalent Bonds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latin typeface="Times New Roman" pitchFamily="18" charset="0"/>
                <a:cs typeface="Times New Roman" pitchFamily="18" charset="0"/>
              </a:rPr>
              <a:t>Energy Processing                   Order</a:t>
            </a:r>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rPr>
              <a:t>Properties of Life</a:t>
            </a:r>
            <a:endParaRPr lang="en-US" dirty="0">
              <a:solidFill>
                <a:srgbClr val="FF0000"/>
              </a:solidFill>
            </a:endParaRPr>
          </a:p>
        </p:txBody>
      </p:sp>
      <p:pic>
        <p:nvPicPr>
          <p:cNvPr id="4" name="Picture 5" descr="01_03ePropertiesOfLife-U"/>
          <p:cNvPicPr>
            <a:picLocks noChangeAspect="1" noChangeArrowheads="1"/>
          </p:cNvPicPr>
          <p:nvPr/>
        </p:nvPicPr>
        <p:blipFill>
          <a:blip r:embed="rId2" cstate="print"/>
          <a:srcRect/>
          <a:stretch>
            <a:fillRect/>
          </a:stretch>
        </p:blipFill>
        <p:spPr bwMode="auto">
          <a:xfrm>
            <a:off x="685800" y="2362200"/>
            <a:ext cx="3550925" cy="3063875"/>
          </a:xfrm>
          <a:prstGeom prst="rect">
            <a:avLst/>
          </a:prstGeom>
          <a:noFill/>
          <a:ln w="9525">
            <a:noFill/>
            <a:miter lim="800000"/>
            <a:headEnd/>
            <a:tailEnd/>
          </a:ln>
        </p:spPr>
      </p:pic>
      <p:pic>
        <p:nvPicPr>
          <p:cNvPr id="5" name="Picture 5" descr="01_03gPropertiesOfLife-U"/>
          <p:cNvPicPr>
            <a:picLocks noChangeAspect="1" noChangeArrowheads="1"/>
          </p:cNvPicPr>
          <p:nvPr/>
        </p:nvPicPr>
        <p:blipFill>
          <a:blip r:embed="rId3" cstate="print"/>
          <a:srcRect/>
          <a:stretch>
            <a:fillRect/>
          </a:stretch>
        </p:blipFill>
        <p:spPr bwMode="auto">
          <a:xfrm>
            <a:off x="5105400" y="2209800"/>
            <a:ext cx="3052260" cy="3630613"/>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0" dirty="0" smtClean="0">
                <a:solidFill>
                  <a:srgbClr val="FF0000"/>
                </a:solidFill>
                <a:effectLst/>
                <a:latin typeface="Times" pitchFamily="84" charset="0"/>
              </a:rPr>
              <a:t>Covalent Bonds</a:t>
            </a:r>
            <a:endParaRPr lang="en-US" dirty="0"/>
          </a:p>
        </p:txBody>
      </p:sp>
      <p:pic>
        <p:nvPicPr>
          <p:cNvPr id="4" name="Content Placeholder 3" descr="\\Ps3\CS1-Vol.07\50523_campbell_irdvd\final_jpeg_files%0\chap002\02_UN05Summary_C3-U.jpg"/>
          <p:cNvPicPr>
            <a:picLocks noGrp="1" noChangeAspect="1" noChangeArrowheads="1"/>
          </p:cNvPicPr>
          <p:nvPr>
            <p:ph idx="1"/>
          </p:nvPr>
        </p:nvPicPr>
        <p:blipFill>
          <a:blip r:embed="rId2" cstate="print"/>
          <a:srcRect/>
          <a:stretch>
            <a:fillRect/>
          </a:stretch>
        </p:blipFill>
        <p:spPr bwMode="auto">
          <a:xfrm>
            <a:off x="457200" y="3115427"/>
            <a:ext cx="8229600" cy="1257383"/>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87350" indent="-387350">
              <a:buClr>
                <a:srgbClr val="D1300D"/>
              </a:buClr>
              <a:buFont typeface="Times" pitchFamily="84" charset="0"/>
              <a:buChar char="•"/>
            </a:pPr>
            <a:r>
              <a:rPr lang="en-US" sz="3200" dirty="0" smtClean="0">
                <a:latin typeface="Times New Roman" pitchFamily="18" charset="0"/>
                <a:cs typeface="Times New Roman" pitchFamily="18" charset="0"/>
              </a:rPr>
              <a:t>The notation used to represent atoms and bonding is called a </a:t>
            </a:r>
            <a:r>
              <a:rPr lang="en-US" sz="3200" b="1" dirty="0" smtClean="0">
                <a:latin typeface="Times New Roman" pitchFamily="18" charset="0"/>
                <a:cs typeface="Times New Roman" pitchFamily="18" charset="0"/>
              </a:rPr>
              <a:t>structural formula</a:t>
            </a:r>
          </a:p>
          <a:p>
            <a:pPr marL="973138" lvl="1" indent="-296863"/>
            <a:r>
              <a:rPr lang="en-US" sz="3200" dirty="0" smtClean="0">
                <a:solidFill>
                  <a:schemeClr val="bg2">
                    <a:lumMod val="50000"/>
                  </a:schemeClr>
                </a:solidFill>
                <a:latin typeface="Times New Roman" pitchFamily="18" charset="0"/>
                <a:cs typeface="Times New Roman" pitchFamily="18" charset="0"/>
              </a:rPr>
              <a:t>For example, H—H </a:t>
            </a:r>
          </a:p>
          <a:p>
            <a:pPr marL="973138" lvl="1" indent="-296863"/>
            <a:endParaRPr lang="en-US" sz="3200" dirty="0" smtClean="0">
              <a:latin typeface="Times New Roman" pitchFamily="18" charset="0"/>
              <a:cs typeface="Times New Roman" pitchFamily="18" charset="0"/>
            </a:endParaRPr>
          </a:p>
          <a:p>
            <a:pPr marL="387350" indent="-387350">
              <a:buClr>
                <a:srgbClr val="D1300D"/>
              </a:buClr>
              <a:buFont typeface="Times" pitchFamily="84" charset="0"/>
              <a:buChar char="•"/>
            </a:pPr>
            <a:r>
              <a:rPr lang="en-US" sz="3200" dirty="0" smtClean="0">
                <a:latin typeface="Times New Roman" pitchFamily="18" charset="0"/>
                <a:cs typeface="Times New Roman" pitchFamily="18" charset="0"/>
              </a:rPr>
              <a:t>This can be abbreviated further with a </a:t>
            </a:r>
            <a:r>
              <a:rPr lang="en-US" sz="3200" b="1" dirty="0" smtClean="0">
                <a:latin typeface="Times New Roman" pitchFamily="18" charset="0"/>
                <a:cs typeface="Times New Roman" pitchFamily="18" charset="0"/>
              </a:rPr>
              <a:t>molecular formula </a:t>
            </a:r>
          </a:p>
          <a:p>
            <a:pPr marL="973138" lvl="1" indent="-296863"/>
            <a:r>
              <a:rPr lang="en-US" sz="3200" dirty="0" smtClean="0">
                <a:solidFill>
                  <a:schemeClr val="bg2">
                    <a:lumMod val="50000"/>
                  </a:schemeClr>
                </a:solidFill>
                <a:latin typeface="Times New Roman" pitchFamily="18" charset="0"/>
                <a:cs typeface="Times New Roman" pitchFamily="18" charset="0"/>
              </a:rPr>
              <a:t>For example, H</a:t>
            </a:r>
            <a:r>
              <a:rPr lang="en-US" sz="3200" baseline="-25000" dirty="0" smtClean="0">
                <a:solidFill>
                  <a:schemeClr val="bg2">
                    <a:lumMod val="50000"/>
                  </a:schemeClr>
                </a:solidFill>
                <a:latin typeface="Times New Roman" pitchFamily="18" charset="0"/>
                <a:cs typeface="Times New Roman" pitchFamily="18" charset="0"/>
              </a:rPr>
              <a:t>2</a:t>
            </a:r>
          </a:p>
          <a:p>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000" b="0" dirty="0" smtClean="0">
                <a:solidFill>
                  <a:srgbClr val="FF0000"/>
                </a:solidFill>
                <a:effectLst/>
                <a:latin typeface="Times" pitchFamily="84" charset="0"/>
              </a:rPr>
              <a:t>Covalent Bonds</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b="0" dirty="0" smtClean="0">
                <a:solidFill>
                  <a:srgbClr val="FF0000"/>
                </a:solidFill>
                <a:effectLst/>
                <a:latin typeface="Times" pitchFamily="84" charset="0"/>
              </a:rPr>
              <a:t>Covalent Bonds</a:t>
            </a:r>
            <a:endParaRPr lang="en-US" dirty="0"/>
          </a:p>
        </p:txBody>
      </p:sp>
      <p:sp>
        <p:nvSpPr>
          <p:cNvPr id="6" name="Content Placeholder 5"/>
          <p:cNvSpPr>
            <a:spLocks noGrp="1"/>
          </p:cNvSpPr>
          <p:nvPr>
            <p:ph idx="1"/>
          </p:nvPr>
        </p:nvSpPr>
        <p:spPr/>
        <p:txBody>
          <a:bodyPr/>
          <a:lstStyle/>
          <a:p>
            <a:pPr algn="ctr">
              <a:buNone/>
            </a:pPr>
            <a:endParaRPr lang="en-US" sz="1800" dirty="0" smtClean="0"/>
          </a:p>
          <a:p>
            <a:pPr>
              <a:buNone/>
            </a:pPr>
            <a:endParaRPr lang="en-US" sz="18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Covalent bonds can form between atoms of the same element or atoms of different elements </a:t>
            </a:r>
          </a:p>
          <a:p>
            <a:pPr marL="377825" indent="-377825">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A compound is a combination of two or more different</a:t>
            </a:r>
            <a:r>
              <a:rPr lang="en-US" sz="3200" i="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elements</a:t>
            </a:r>
          </a:p>
          <a:p>
            <a:pPr marL="377825" indent="-377825">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Bonding capacity is called the atom’s </a:t>
            </a:r>
            <a:r>
              <a:rPr lang="en-US" sz="3200" b="1" dirty="0" smtClean="0">
                <a:latin typeface="Times New Roman" pitchFamily="18" charset="0"/>
                <a:cs typeface="Times New Roman" pitchFamily="18" charset="0"/>
              </a:rPr>
              <a:t>valence</a:t>
            </a:r>
          </a:p>
          <a:p>
            <a:pPr marL="377825" indent="-377825">
              <a:buClr>
                <a:srgbClr val="D1300D"/>
              </a:buClr>
              <a:buFont typeface="Times" pitchFamily="84" charset="0"/>
              <a:buChar char="•"/>
            </a:pPr>
            <a:endParaRPr lang="en-US" sz="2400" dirty="0" smtClean="0"/>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Atoms in a molecule attract electrons to varying degrees</a:t>
            </a:r>
          </a:p>
          <a:p>
            <a:pPr marL="377825" indent="-377825">
              <a:buClr>
                <a:srgbClr val="D1300D"/>
              </a:buClr>
              <a:buFont typeface="Times" pitchFamily="84" charset="0"/>
              <a:buChar char="•"/>
            </a:pPr>
            <a:endParaRPr lang="en-US" sz="3200" b="1"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b="1" dirty="0" err="1" smtClean="0">
                <a:latin typeface="Times New Roman" pitchFamily="18" charset="0"/>
                <a:cs typeface="Times New Roman" pitchFamily="18" charset="0"/>
              </a:rPr>
              <a:t>Electronegativity</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is an atom’s attraction for the electrons in a covalent bond</a:t>
            </a:r>
          </a:p>
          <a:p>
            <a:pPr marL="377825" indent="-377825">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The more electronegative an atom, the more strongly it pulls shared electrons toward itself</a:t>
            </a:r>
          </a:p>
          <a:p>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000" b="0" dirty="0" smtClean="0">
                <a:solidFill>
                  <a:srgbClr val="FF0000"/>
                </a:solidFill>
                <a:effectLst/>
                <a:latin typeface="Times" pitchFamily="84" charset="0"/>
              </a:rPr>
              <a:t>Covalent Bonds</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77825"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In a </a:t>
            </a:r>
            <a:r>
              <a:rPr lang="en-US" sz="3200" b="1" dirty="0" err="1" smtClean="0">
                <a:latin typeface="Times New Roman" pitchFamily="18" charset="0"/>
                <a:cs typeface="Times New Roman" pitchFamily="18" charset="0"/>
              </a:rPr>
              <a:t>nonpolar</a:t>
            </a:r>
            <a:r>
              <a:rPr lang="en-US" sz="3200" b="1" dirty="0" smtClean="0">
                <a:latin typeface="Times New Roman" pitchFamily="18" charset="0"/>
                <a:cs typeface="Times New Roman" pitchFamily="18" charset="0"/>
              </a:rPr>
              <a:t> covalent bond</a:t>
            </a:r>
            <a:r>
              <a:rPr lang="en-US" sz="3200" dirty="0" smtClean="0">
                <a:latin typeface="Times New Roman" pitchFamily="18" charset="0"/>
                <a:cs typeface="Times New Roman" pitchFamily="18" charset="0"/>
              </a:rPr>
              <a:t>, the atoms share the electron equally</a:t>
            </a:r>
          </a:p>
          <a:p>
            <a:pPr marL="377825" indent="-377825">
              <a:lnSpc>
                <a:spcPct val="90000"/>
              </a:lnSpc>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In a </a:t>
            </a:r>
            <a:r>
              <a:rPr lang="en-US" sz="3200" b="1" dirty="0" smtClean="0">
                <a:latin typeface="Times New Roman" pitchFamily="18" charset="0"/>
                <a:cs typeface="Times New Roman" pitchFamily="18" charset="0"/>
              </a:rPr>
              <a:t>polar covalent bond</a:t>
            </a:r>
            <a:r>
              <a:rPr lang="en-US" sz="3200" dirty="0" smtClean="0">
                <a:latin typeface="Times New Roman" pitchFamily="18" charset="0"/>
                <a:cs typeface="Times New Roman" pitchFamily="18" charset="0"/>
              </a:rPr>
              <a:t>, one atom is more electronegative, and the atoms do not share the electron equally</a:t>
            </a:r>
          </a:p>
          <a:p>
            <a:pPr marL="377825" indent="-377825">
              <a:lnSpc>
                <a:spcPct val="90000"/>
              </a:lnSpc>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Unequal sharing of electrons causes a partial positive or negative charge for each atom or molecule</a:t>
            </a:r>
          </a:p>
          <a:p>
            <a:endParaRPr lang="en-US" dirty="0"/>
          </a:p>
        </p:txBody>
      </p:sp>
      <p:sp>
        <p:nvSpPr>
          <p:cNvPr id="3" name="Title 2"/>
          <p:cNvSpPr>
            <a:spLocks noGrp="1"/>
          </p:cNvSpPr>
          <p:nvPr>
            <p:ph type="title"/>
          </p:nvPr>
        </p:nvSpPr>
        <p:spPr/>
        <p:txBody>
          <a:bodyPr/>
          <a:lstStyle/>
          <a:p>
            <a:r>
              <a:rPr lang="en-US" sz="4400" b="0" dirty="0" smtClean="0">
                <a:solidFill>
                  <a:srgbClr val="FF0000"/>
                </a:solidFill>
                <a:effectLst/>
                <a:latin typeface="Times" pitchFamily="84" charset="0"/>
              </a:rPr>
              <a:t>Covalent Bonds</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0" dirty="0" smtClean="0">
                <a:solidFill>
                  <a:srgbClr val="FF0000"/>
                </a:solidFill>
                <a:effectLst/>
                <a:latin typeface="Times" pitchFamily="84" charset="0"/>
              </a:rPr>
              <a:t>Covalent Bonds</a:t>
            </a:r>
            <a:endParaRPr lang="en-US" dirty="0"/>
          </a:p>
        </p:txBody>
      </p:sp>
      <p:sp>
        <p:nvSpPr>
          <p:cNvPr id="5" name="Content Placeholder 4"/>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sz="2400" dirty="0" smtClean="0">
                <a:latin typeface="Times New Roman" pitchFamily="18" charset="0"/>
                <a:cs typeface="Times New Roman" pitchFamily="18" charset="0"/>
              </a:rPr>
              <a:t>                                         water molecule</a:t>
            </a:r>
            <a:endParaRPr lang="en-US" sz="2400" dirty="0">
              <a:latin typeface="Times New Roman" pitchFamily="18" charset="0"/>
              <a:cs typeface="Times New Roman" pitchFamily="18" charset="0"/>
            </a:endParaRPr>
          </a:p>
        </p:txBody>
      </p:sp>
      <p:pic>
        <p:nvPicPr>
          <p:cNvPr id="4" name="Picture 3" descr="\\Ps3\CS1-Vol.07\50523_campbell_irdvd\final_jpeg_files%0\chap002\02_13PolarCovalentBonds-U.jpg"/>
          <p:cNvPicPr>
            <a:picLocks noChangeAspect="1" noChangeArrowheads="1"/>
          </p:cNvPicPr>
          <p:nvPr/>
        </p:nvPicPr>
        <p:blipFill>
          <a:blip r:embed="rId2" cstate="print"/>
          <a:srcRect/>
          <a:stretch>
            <a:fillRect/>
          </a:stretch>
        </p:blipFill>
        <p:spPr bwMode="auto">
          <a:xfrm>
            <a:off x="2973388" y="2024063"/>
            <a:ext cx="3176587" cy="2809875"/>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b="0" dirty="0" smtClean="0">
                <a:solidFill>
                  <a:srgbClr val="FF0000"/>
                </a:solidFill>
                <a:effectLst/>
                <a:latin typeface="Times" pitchFamily="84" charset="0"/>
              </a:rPr>
              <a:t>Covalent Bonds</a:t>
            </a:r>
            <a:endParaRPr lang="en-US" dirty="0"/>
          </a:p>
        </p:txBody>
      </p:sp>
      <p:pic>
        <p:nvPicPr>
          <p:cNvPr id="4" name="Picture 2" descr="\\Ps3\CS1-Vol.07\50523_campbell_irdvd\final_jpeg_files%0\chap002\02_UN10AnsCC2_4_Q1-L.jpg"/>
          <p:cNvPicPr>
            <a:picLocks noGrp="1" noChangeAspect="1" noChangeArrowheads="1"/>
          </p:cNvPicPr>
          <p:nvPr>
            <p:ph idx="1"/>
          </p:nvPr>
        </p:nvPicPr>
        <p:blipFill>
          <a:blip r:embed="rId2" cstate="print"/>
          <a:srcRect/>
          <a:stretch>
            <a:fillRect/>
          </a:stretch>
        </p:blipFill>
        <p:spPr bwMode="auto">
          <a:xfrm>
            <a:off x="1752600" y="1828800"/>
            <a:ext cx="5535168" cy="3846576"/>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04813"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Atoms sometimes strip electrons from their bonding partners</a:t>
            </a:r>
          </a:p>
          <a:p>
            <a:pPr marL="404813" indent="-377825">
              <a:lnSpc>
                <a:spcPct val="90000"/>
              </a:lnSpc>
              <a:buClr>
                <a:srgbClr val="D1300D"/>
              </a:buClr>
              <a:buFont typeface="Times" pitchFamily="84" charset="0"/>
              <a:buChar char="•"/>
            </a:pPr>
            <a:endParaRPr lang="en-US" sz="3200" dirty="0" smtClean="0">
              <a:latin typeface="Times New Roman" pitchFamily="18" charset="0"/>
              <a:cs typeface="Times New Roman" pitchFamily="18" charset="0"/>
            </a:endParaRPr>
          </a:p>
          <a:p>
            <a:pPr marL="404813"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An example is the transfer of an electron from sodium to chlorine</a:t>
            </a:r>
          </a:p>
          <a:p>
            <a:pPr marL="404813" indent="-377825">
              <a:lnSpc>
                <a:spcPct val="90000"/>
              </a:lnSpc>
              <a:buClr>
                <a:srgbClr val="D1300D"/>
              </a:buClr>
              <a:buFont typeface="Times" pitchFamily="84" charset="0"/>
              <a:buChar char="•"/>
            </a:pPr>
            <a:endParaRPr lang="en-US" sz="3200" dirty="0" smtClean="0">
              <a:latin typeface="Times New Roman" pitchFamily="18" charset="0"/>
              <a:cs typeface="Times New Roman" pitchFamily="18" charset="0"/>
            </a:endParaRPr>
          </a:p>
          <a:p>
            <a:pPr marL="404813"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After the transfer of an electron, both atoms have charges</a:t>
            </a:r>
          </a:p>
          <a:p>
            <a:pPr marL="404813" indent="-377825">
              <a:lnSpc>
                <a:spcPct val="90000"/>
              </a:lnSpc>
              <a:buClr>
                <a:srgbClr val="D1300D"/>
              </a:buClr>
              <a:buFont typeface="Times" pitchFamily="84" charset="0"/>
              <a:buChar char="•"/>
            </a:pPr>
            <a:endParaRPr lang="en-US" sz="3200" dirty="0" smtClean="0">
              <a:latin typeface="Times New Roman" pitchFamily="18" charset="0"/>
              <a:cs typeface="Times New Roman" pitchFamily="18" charset="0"/>
            </a:endParaRPr>
          </a:p>
          <a:p>
            <a:pPr marL="404813" indent="-377825">
              <a:lnSpc>
                <a:spcPct val="90000"/>
              </a:lnSpc>
              <a:buClr>
                <a:srgbClr val="D1300D"/>
              </a:buClr>
              <a:buFont typeface="Times" pitchFamily="84" charset="0"/>
              <a:buChar char="•"/>
            </a:pPr>
            <a:r>
              <a:rPr lang="en-US" sz="3200" dirty="0" smtClean="0">
                <a:latin typeface="Times New Roman" pitchFamily="18" charset="0"/>
                <a:cs typeface="Times New Roman" pitchFamily="18" charset="0"/>
              </a:rPr>
              <a:t>A charged atom (or molecule) is called an </a:t>
            </a:r>
            <a:r>
              <a:rPr lang="en-US" sz="3200" b="1" dirty="0" smtClean="0">
                <a:latin typeface="Times New Roman" pitchFamily="18" charset="0"/>
                <a:cs typeface="Times New Roman" pitchFamily="18" charset="0"/>
              </a:rPr>
              <a:t>ion</a:t>
            </a:r>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b="0" dirty="0" smtClean="0">
                <a:solidFill>
                  <a:srgbClr val="FF0000"/>
                </a:solidFill>
                <a:effectLst/>
                <a:latin typeface="Times" pitchFamily="84" charset="0"/>
              </a:rPr>
              <a:t>Ionic Bonds</a:t>
            </a:r>
            <a:endParaRPr lang="en-US" b="0" dirty="0">
              <a:solidFill>
                <a:srgbClr val="FF0000"/>
              </a:solidFill>
              <a:effectLs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0" dirty="0" smtClean="0">
                <a:solidFill>
                  <a:srgbClr val="FF0000"/>
                </a:solidFill>
                <a:effectLst/>
                <a:latin typeface="Times" pitchFamily="84" charset="0"/>
              </a:rPr>
              <a:t>Ionic Bonds</a:t>
            </a:r>
            <a:endParaRPr lang="en-US" dirty="0"/>
          </a:p>
        </p:txBody>
      </p:sp>
      <p:pic>
        <p:nvPicPr>
          <p:cNvPr id="4" name="Picture 5" descr="\\Ps3\CS1-Vol.07\50523_campbell_irdvd\final_jpeg_files%0\chap002\02_14IonicBond_1-U.jpg"/>
          <p:cNvPicPr>
            <a:picLocks noGrp="1" noChangeAspect="1" noChangeArrowheads="1"/>
          </p:cNvPicPr>
          <p:nvPr>
            <p:ph idx="1"/>
          </p:nvPr>
        </p:nvPicPr>
        <p:blipFill>
          <a:blip r:embed="rId2" cstate="print"/>
          <a:srcRect/>
          <a:stretch>
            <a:fillRect/>
          </a:stretch>
        </p:blipFill>
        <p:spPr bwMode="auto">
          <a:xfrm>
            <a:off x="609600" y="2362200"/>
            <a:ext cx="7620001" cy="3201270"/>
          </a:xfrm>
          <a:prstGeom prst="rect">
            <a:avLst/>
          </a:prstGeom>
          <a:noFill/>
          <a:ln w="9525">
            <a:noFill/>
            <a:miter lim="800000"/>
            <a:headEnd/>
            <a:tailEnd/>
          </a:ln>
        </p:spPr>
      </p:pic>
      <p:pic>
        <p:nvPicPr>
          <p:cNvPr id="5" name="Picture 2" descr="\\Ps3\CS1-Vol.07\50523_campbell_irdvd\final_jpeg_files%0\chap002\02_14IonicBond_2-U.jpg"/>
          <p:cNvPicPr>
            <a:picLocks noChangeAspect="1" noChangeArrowheads="1"/>
          </p:cNvPicPr>
          <p:nvPr/>
        </p:nvPicPr>
        <p:blipFill>
          <a:blip r:embed="rId3" cstate="print"/>
          <a:srcRect l="46561"/>
          <a:stretch>
            <a:fillRect/>
          </a:stretch>
        </p:blipFill>
        <p:spPr bwMode="auto">
          <a:xfrm>
            <a:off x="4038600" y="2133600"/>
            <a:ext cx="4567237" cy="3590925"/>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A </a:t>
            </a:r>
            <a:r>
              <a:rPr lang="en-US" sz="3200" b="1" dirty="0" err="1" smtClean="0">
                <a:latin typeface="Times New Roman" pitchFamily="18" charset="0"/>
                <a:cs typeface="Times New Roman" pitchFamily="18" charset="0"/>
              </a:rPr>
              <a:t>cation</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is a positively charged ion</a:t>
            </a:r>
          </a:p>
          <a:p>
            <a:pPr marL="377825" indent="-377825">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An </a:t>
            </a:r>
            <a:r>
              <a:rPr lang="en-US" sz="3200" b="1" dirty="0" smtClean="0">
                <a:latin typeface="Times New Roman" pitchFamily="18" charset="0"/>
                <a:cs typeface="Times New Roman" pitchFamily="18" charset="0"/>
              </a:rPr>
              <a:t>anion </a:t>
            </a:r>
            <a:r>
              <a:rPr lang="en-US" sz="3200" dirty="0" smtClean="0">
                <a:latin typeface="Times New Roman" pitchFamily="18" charset="0"/>
                <a:cs typeface="Times New Roman" pitchFamily="18" charset="0"/>
              </a:rPr>
              <a:t>is a negatively charged ion</a:t>
            </a:r>
          </a:p>
          <a:p>
            <a:pPr marL="377825" indent="-377825">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An </a:t>
            </a:r>
            <a:r>
              <a:rPr lang="en-US" sz="3200" b="1" dirty="0" smtClean="0">
                <a:latin typeface="Times New Roman" pitchFamily="18" charset="0"/>
                <a:cs typeface="Times New Roman" pitchFamily="18" charset="0"/>
              </a:rPr>
              <a:t>ionic bond </a:t>
            </a:r>
            <a:r>
              <a:rPr lang="en-US" sz="3200" dirty="0" smtClean="0">
                <a:latin typeface="Times New Roman" pitchFamily="18" charset="0"/>
                <a:cs typeface="Times New Roman" pitchFamily="18" charset="0"/>
              </a:rPr>
              <a:t>is an attraction between an anion and a </a:t>
            </a:r>
            <a:r>
              <a:rPr lang="en-US" sz="3200" dirty="0" err="1" smtClean="0">
                <a:latin typeface="Times New Roman" pitchFamily="18" charset="0"/>
                <a:cs typeface="Times New Roman" pitchFamily="18" charset="0"/>
              </a:rPr>
              <a:t>cation</a:t>
            </a:r>
            <a:endParaRPr lang="en-US" sz="32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r>
              <a:rPr lang="en-US" sz="4400" b="0" dirty="0" smtClean="0">
                <a:solidFill>
                  <a:srgbClr val="FF0000"/>
                </a:solidFill>
                <a:effectLst/>
                <a:latin typeface="Times" pitchFamily="84" charset="0"/>
              </a:rPr>
              <a:t>Ionic Bonds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latin typeface="Times New Roman" pitchFamily="18" charset="0"/>
                <a:cs typeface="Times New Roman" pitchFamily="18" charset="0"/>
              </a:rPr>
              <a:t>The study of life can be divided into different </a:t>
            </a:r>
            <a:r>
              <a:rPr lang="en-US" sz="3200" dirty="0" smtClean="0">
                <a:solidFill>
                  <a:schemeClr val="bg2">
                    <a:lumMod val="50000"/>
                  </a:schemeClr>
                </a:solidFill>
                <a:latin typeface="Times New Roman" pitchFamily="18" charset="0"/>
                <a:cs typeface="Times New Roman" pitchFamily="18" charset="0"/>
              </a:rPr>
              <a:t>levels of biological organization</a:t>
            </a:r>
          </a:p>
          <a:p>
            <a:endParaRPr lang="en-US" sz="2400" dirty="0" smtClean="0"/>
          </a:p>
          <a:p>
            <a:pPr>
              <a:buNone/>
            </a:pPr>
            <a:r>
              <a:rPr lang="en-US" sz="2400" dirty="0" smtClean="0"/>
              <a:t>     Biosphere                                  Ecosystems</a:t>
            </a:r>
          </a:p>
          <a:p>
            <a:endParaRPr lang="en-US" dirty="0"/>
          </a:p>
        </p:txBody>
      </p:sp>
      <p:sp>
        <p:nvSpPr>
          <p:cNvPr id="3" name="Title 2"/>
          <p:cNvSpPr>
            <a:spLocks noGrp="1"/>
          </p:cNvSpPr>
          <p:nvPr>
            <p:ph type="title"/>
          </p:nvPr>
        </p:nvSpPr>
        <p:spPr/>
        <p:txBody>
          <a:bodyPr/>
          <a:lstStyle/>
          <a:p>
            <a:r>
              <a:rPr lang="en-US" dirty="0" smtClean="0">
                <a:solidFill>
                  <a:srgbClr val="FF0000"/>
                </a:solidFill>
              </a:rPr>
              <a:t>Themes in Biology</a:t>
            </a:r>
            <a:endParaRPr lang="en-US" dirty="0">
              <a:solidFill>
                <a:srgbClr val="FF0000"/>
              </a:solidFill>
            </a:endParaRPr>
          </a:p>
        </p:txBody>
      </p:sp>
      <p:pic>
        <p:nvPicPr>
          <p:cNvPr id="6" name="Picture 5" descr="01_04aBiologicalOrg-U"/>
          <p:cNvPicPr>
            <a:picLocks noChangeAspect="1" noChangeArrowheads="1"/>
          </p:cNvPicPr>
          <p:nvPr/>
        </p:nvPicPr>
        <p:blipFill>
          <a:blip r:embed="rId2" cstate="print"/>
          <a:srcRect/>
          <a:stretch>
            <a:fillRect/>
          </a:stretch>
        </p:blipFill>
        <p:spPr bwMode="auto">
          <a:xfrm>
            <a:off x="990600" y="3429000"/>
            <a:ext cx="2651125" cy="2979706"/>
          </a:xfrm>
          <a:prstGeom prst="rect">
            <a:avLst/>
          </a:prstGeom>
          <a:noFill/>
          <a:ln w="9525">
            <a:noFill/>
            <a:miter lim="800000"/>
            <a:headEnd/>
            <a:tailEnd/>
          </a:ln>
        </p:spPr>
      </p:pic>
      <p:pic>
        <p:nvPicPr>
          <p:cNvPr id="7" name="Picture 5" descr="01_04bBiologicalOrg-U"/>
          <p:cNvPicPr>
            <a:picLocks noChangeAspect="1" noChangeArrowheads="1"/>
          </p:cNvPicPr>
          <p:nvPr/>
        </p:nvPicPr>
        <p:blipFill>
          <a:blip r:embed="rId3" cstate="print"/>
          <a:srcRect/>
          <a:stretch>
            <a:fillRect/>
          </a:stretch>
        </p:blipFill>
        <p:spPr bwMode="auto">
          <a:xfrm>
            <a:off x="5257800" y="3657600"/>
            <a:ext cx="2775324" cy="266065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Compounds formed by ionic bonds are called </a:t>
            </a:r>
            <a:r>
              <a:rPr lang="en-US" sz="3200" b="1" dirty="0" smtClean="0">
                <a:latin typeface="Times New Roman" pitchFamily="18" charset="0"/>
                <a:cs typeface="Times New Roman" pitchFamily="18" charset="0"/>
              </a:rPr>
              <a:t>ionic compounds</a:t>
            </a:r>
            <a:r>
              <a:rPr lang="en-US" sz="3200" dirty="0" smtClean="0">
                <a:latin typeface="Times New Roman" pitchFamily="18" charset="0"/>
                <a:cs typeface="Times New Roman" pitchFamily="18" charset="0"/>
              </a:rPr>
              <a:t>, or </a:t>
            </a:r>
            <a:r>
              <a:rPr lang="en-US" sz="3200" b="1" dirty="0" smtClean="0">
                <a:latin typeface="Times New Roman" pitchFamily="18" charset="0"/>
                <a:cs typeface="Times New Roman" pitchFamily="18" charset="0"/>
              </a:rPr>
              <a:t>salts</a:t>
            </a:r>
          </a:p>
          <a:p>
            <a:pPr marL="377825" indent="-377825">
              <a:buClr>
                <a:srgbClr val="D1300D"/>
              </a:buClr>
              <a:buFont typeface="Times" pitchFamily="84" charset="0"/>
              <a:buChar char="•"/>
            </a:pPr>
            <a:endParaRPr lang="en-US" sz="3200" b="1"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Salts, such as sodium chloride (table salt),  are often found in nature as crystals </a:t>
            </a:r>
          </a:p>
          <a:p>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000" b="0" dirty="0" smtClean="0">
                <a:solidFill>
                  <a:srgbClr val="FF0000"/>
                </a:solidFill>
                <a:effectLst/>
                <a:latin typeface="Times" pitchFamily="84" charset="0"/>
              </a:rPr>
              <a:t>Ionic Bonds</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Most of the strongest bonds in organisms are covalent bonds that form a cell’s molecules</a:t>
            </a:r>
          </a:p>
          <a:p>
            <a:pPr marL="377825" indent="-377825">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Weak chemical bonds, such as ionic bonds and hydrogen bonds, are also important</a:t>
            </a:r>
          </a:p>
          <a:p>
            <a:pPr marL="377825" indent="-377825">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Weak chemical bonds reinforce shapes of large molecules and help molecules adhere to each other</a:t>
            </a:r>
          </a:p>
          <a:p>
            <a:endParaRPr lang="en-US" dirty="0"/>
          </a:p>
        </p:txBody>
      </p:sp>
      <p:sp>
        <p:nvSpPr>
          <p:cNvPr id="3" name="Title 2"/>
          <p:cNvSpPr>
            <a:spLocks noGrp="1"/>
          </p:cNvSpPr>
          <p:nvPr>
            <p:ph type="title"/>
          </p:nvPr>
        </p:nvSpPr>
        <p:spPr/>
        <p:txBody>
          <a:bodyPr/>
          <a:lstStyle/>
          <a:p>
            <a:r>
              <a:rPr lang="en-US" sz="4400" b="0" dirty="0" smtClean="0">
                <a:solidFill>
                  <a:srgbClr val="FF0000"/>
                </a:solidFill>
                <a:effectLst/>
                <a:latin typeface="Times" pitchFamily="84" charset="0"/>
              </a:rPr>
              <a:t>Chemical Bonds</a:t>
            </a:r>
            <a:endParaRPr lang="en-US" b="0" dirty="0">
              <a:solidFill>
                <a:srgbClr val="FF0000"/>
              </a:solidFill>
              <a:effectLs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A </a:t>
            </a:r>
            <a:r>
              <a:rPr lang="en-US" sz="3200" b="1" dirty="0" smtClean="0">
                <a:latin typeface="Times New Roman" pitchFamily="18" charset="0"/>
                <a:cs typeface="Times New Roman" pitchFamily="18" charset="0"/>
              </a:rPr>
              <a:t>hydrogen bond</a:t>
            </a:r>
            <a:r>
              <a:rPr lang="en-US" sz="3200" dirty="0" smtClean="0">
                <a:latin typeface="Times New Roman" pitchFamily="18" charset="0"/>
                <a:cs typeface="Times New Roman" pitchFamily="18" charset="0"/>
              </a:rPr>
              <a:t> forms when a hydrogen atom covalently bonded to one electronegative atom is also attracted to another electronegative atom</a:t>
            </a:r>
          </a:p>
          <a:p>
            <a:pPr marL="377825" indent="-377825">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In living cells, the electronegative partners are usually oxygen or nitrogen atoms</a:t>
            </a:r>
          </a:p>
          <a:p>
            <a:endParaRPr lang="en-US" dirty="0"/>
          </a:p>
        </p:txBody>
      </p:sp>
      <p:sp>
        <p:nvSpPr>
          <p:cNvPr id="3" name="Title 2"/>
          <p:cNvSpPr>
            <a:spLocks noGrp="1"/>
          </p:cNvSpPr>
          <p:nvPr>
            <p:ph type="title"/>
          </p:nvPr>
        </p:nvSpPr>
        <p:spPr/>
        <p:txBody>
          <a:bodyPr/>
          <a:lstStyle/>
          <a:p>
            <a:r>
              <a:rPr lang="en-US" sz="4400" b="0" dirty="0" smtClean="0">
                <a:solidFill>
                  <a:srgbClr val="FF0000"/>
                </a:solidFill>
                <a:effectLst/>
                <a:latin typeface="Times" pitchFamily="84" charset="0"/>
              </a:rPr>
              <a:t>Hydrogen Bonds</a:t>
            </a:r>
            <a:endParaRPr lang="en-US" b="0" dirty="0">
              <a:solidFill>
                <a:srgbClr val="FF0000"/>
              </a:solidFill>
              <a:effectLst/>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dirty="0" smtClean="0"/>
              <a:t>Water</a:t>
            </a:r>
          </a:p>
          <a:p>
            <a:pPr>
              <a:buNone/>
            </a:pPr>
            <a:endParaRPr lang="en-US" dirty="0" smtClean="0"/>
          </a:p>
          <a:p>
            <a:pPr>
              <a:buNone/>
            </a:pPr>
            <a:endParaRPr lang="en-US" dirty="0" smtClean="0"/>
          </a:p>
          <a:p>
            <a:pPr>
              <a:buNone/>
            </a:pPr>
            <a:endParaRPr lang="en-US" dirty="0" smtClean="0"/>
          </a:p>
          <a:p>
            <a:pPr>
              <a:buNone/>
            </a:pPr>
            <a:r>
              <a:rPr lang="en-US" dirty="0" smtClean="0"/>
              <a:t>                                                    Hydrogen</a:t>
            </a:r>
          </a:p>
          <a:p>
            <a:pPr>
              <a:buNone/>
            </a:pPr>
            <a:r>
              <a:rPr lang="en-US" dirty="0" smtClean="0"/>
              <a:t>                                                      Bond</a:t>
            </a:r>
          </a:p>
          <a:p>
            <a:pPr>
              <a:buNone/>
            </a:pPr>
            <a:endParaRPr lang="en-US" dirty="0" smtClean="0"/>
          </a:p>
          <a:p>
            <a:pPr>
              <a:buNone/>
            </a:pPr>
            <a:endParaRPr lang="en-US" dirty="0" smtClean="0"/>
          </a:p>
          <a:p>
            <a:pPr>
              <a:buNone/>
            </a:pPr>
            <a:endParaRPr lang="en-US" dirty="0" smtClean="0"/>
          </a:p>
          <a:p>
            <a:pPr>
              <a:buNone/>
            </a:pPr>
            <a:r>
              <a:rPr lang="en-US" dirty="0" smtClean="0"/>
              <a:t>                                                         Ammonia</a:t>
            </a:r>
            <a:endParaRPr lang="en-US" dirty="0"/>
          </a:p>
        </p:txBody>
      </p:sp>
      <p:sp>
        <p:nvSpPr>
          <p:cNvPr id="3" name="Title 2"/>
          <p:cNvSpPr>
            <a:spLocks noGrp="1"/>
          </p:cNvSpPr>
          <p:nvPr>
            <p:ph type="title"/>
          </p:nvPr>
        </p:nvSpPr>
        <p:spPr/>
        <p:txBody>
          <a:bodyPr/>
          <a:lstStyle/>
          <a:p>
            <a:r>
              <a:rPr lang="en-US" sz="4000" b="0" dirty="0" smtClean="0">
                <a:solidFill>
                  <a:srgbClr val="FF0000"/>
                </a:solidFill>
                <a:effectLst/>
                <a:latin typeface="Times" pitchFamily="84" charset="0"/>
              </a:rPr>
              <a:t>Hydrogen Bonds</a:t>
            </a:r>
            <a:endParaRPr lang="en-US" dirty="0"/>
          </a:p>
        </p:txBody>
      </p:sp>
      <p:pic>
        <p:nvPicPr>
          <p:cNvPr id="5" name="Picture 3" descr="\\Ps3\CS1-Vol.07\50523_campbell_irdvd\final_jpeg_files%0\chap002\02_16HydrogenBond-U.jpg"/>
          <p:cNvPicPr>
            <a:picLocks noChangeAspect="1" noChangeArrowheads="1"/>
          </p:cNvPicPr>
          <p:nvPr/>
        </p:nvPicPr>
        <p:blipFill>
          <a:blip r:embed="rId2" cstate="print"/>
          <a:srcRect/>
          <a:stretch>
            <a:fillRect/>
          </a:stretch>
        </p:blipFill>
        <p:spPr bwMode="auto">
          <a:xfrm>
            <a:off x="990600" y="1905000"/>
            <a:ext cx="5083552" cy="4143375"/>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Biological molecules recognize and interact with each other with a specificity based on molecular shape</a:t>
            </a:r>
          </a:p>
          <a:p>
            <a:pPr marL="377825" indent="-377825">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Molecules with similar shapes can have similar biological effects</a:t>
            </a:r>
          </a:p>
          <a:p>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b="0" dirty="0" smtClean="0">
                <a:solidFill>
                  <a:srgbClr val="FF0000"/>
                </a:solidFill>
                <a:effectLst/>
                <a:latin typeface="Times" pitchFamily="84" charset="0"/>
              </a:rPr>
              <a:t>Molecular Shape and Function</a:t>
            </a:r>
            <a:endParaRPr lang="en-US" b="0" dirty="0">
              <a:solidFill>
                <a:srgbClr val="FF0000"/>
              </a:solidFill>
              <a:effectLst/>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77825" indent="-377825">
              <a:buClr>
                <a:srgbClr val="D1300D"/>
              </a:buClr>
              <a:buFont typeface="Times" pitchFamily="84" charset="0"/>
              <a:buChar char="•"/>
            </a:pPr>
            <a:r>
              <a:rPr lang="en-US" sz="3200" b="1" dirty="0" smtClean="0">
                <a:latin typeface="Times New Roman" pitchFamily="18" charset="0"/>
                <a:cs typeface="Times New Roman" pitchFamily="18" charset="0"/>
              </a:rPr>
              <a:t>Chemical reactions </a:t>
            </a:r>
            <a:r>
              <a:rPr lang="en-US" sz="3200" dirty="0" smtClean="0">
                <a:latin typeface="Times New Roman" pitchFamily="18" charset="0"/>
                <a:cs typeface="Times New Roman" pitchFamily="18" charset="0"/>
              </a:rPr>
              <a:t>are the making and breaking of chemical bonds</a:t>
            </a:r>
          </a:p>
          <a:p>
            <a:pPr marL="377825" indent="-377825">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The starting molecules of a chemical reaction are called </a:t>
            </a:r>
            <a:r>
              <a:rPr lang="en-US" sz="3200" b="1" dirty="0" smtClean="0">
                <a:latin typeface="Times New Roman" pitchFamily="18" charset="0"/>
                <a:cs typeface="Times New Roman" pitchFamily="18" charset="0"/>
              </a:rPr>
              <a:t>reactants</a:t>
            </a:r>
          </a:p>
          <a:p>
            <a:pPr marL="377825" indent="-377825">
              <a:buClr>
                <a:srgbClr val="D1300D"/>
              </a:buClr>
              <a:buFont typeface="Times" pitchFamily="84" charset="0"/>
              <a:buChar char="•"/>
            </a:pPr>
            <a:endParaRPr lang="en-US" sz="3200" b="1"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The final molecules of a chemical reaction are called </a:t>
            </a:r>
            <a:r>
              <a:rPr lang="en-US" sz="3200" b="1" dirty="0" smtClean="0">
                <a:latin typeface="Times New Roman" pitchFamily="18" charset="0"/>
                <a:cs typeface="Times New Roman" pitchFamily="18" charset="0"/>
              </a:rPr>
              <a:t>products</a:t>
            </a:r>
          </a:p>
          <a:p>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b="0" dirty="0" smtClean="0">
                <a:solidFill>
                  <a:srgbClr val="FF0000"/>
                </a:solidFill>
                <a:effectLst/>
                <a:latin typeface="Times" pitchFamily="84" charset="0"/>
              </a:rPr>
              <a:t>Chemical Reactions</a:t>
            </a:r>
            <a:endParaRPr lang="en-US" b="0" dirty="0">
              <a:solidFill>
                <a:srgbClr val="FF0000"/>
              </a:solidFill>
              <a:effectLst/>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Reactants                                   Products</a:t>
            </a:r>
            <a:endParaRPr lang="en-US" dirty="0"/>
          </a:p>
        </p:txBody>
      </p:sp>
      <p:sp>
        <p:nvSpPr>
          <p:cNvPr id="3" name="Title 2"/>
          <p:cNvSpPr>
            <a:spLocks noGrp="1"/>
          </p:cNvSpPr>
          <p:nvPr>
            <p:ph type="title"/>
          </p:nvPr>
        </p:nvSpPr>
        <p:spPr/>
        <p:txBody>
          <a:bodyPr/>
          <a:lstStyle/>
          <a:p>
            <a:r>
              <a:rPr lang="en-US" sz="4000" b="0" dirty="0" smtClean="0">
                <a:solidFill>
                  <a:srgbClr val="FF0000"/>
                </a:solidFill>
                <a:effectLst/>
                <a:latin typeface="Times" pitchFamily="84" charset="0"/>
              </a:rPr>
              <a:t>Chemical Reactions</a:t>
            </a:r>
            <a:endParaRPr lang="en-US" dirty="0"/>
          </a:p>
        </p:txBody>
      </p:sp>
      <p:pic>
        <p:nvPicPr>
          <p:cNvPr id="4" name="Picture 3" descr="\\Ps3\CS1-Vol.07\50523_campbell_irdvd\final_jpeg_files%0\chap002\02_UN02ChemicalReaction-U.jpg"/>
          <p:cNvPicPr>
            <a:picLocks noChangeAspect="1" noChangeArrowheads="1"/>
          </p:cNvPicPr>
          <p:nvPr/>
        </p:nvPicPr>
        <p:blipFill>
          <a:blip r:embed="rId3" cstate="print"/>
          <a:srcRect/>
          <a:stretch>
            <a:fillRect/>
          </a:stretch>
        </p:blipFill>
        <p:spPr bwMode="auto">
          <a:xfrm>
            <a:off x="609600" y="1752600"/>
            <a:ext cx="8083550" cy="3095892"/>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77825" indent="-377825">
              <a:buClr>
                <a:srgbClr val="D1300D"/>
              </a:buClr>
              <a:buFont typeface="Times" pitchFamily="84" charset="0"/>
              <a:buChar char="•"/>
            </a:pPr>
            <a:r>
              <a:rPr lang="en-US" sz="3200" b="1" dirty="0" smtClean="0">
                <a:latin typeface="Times New Roman" pitchFamily="18" charset="0"/>
                <a:cs typeface="Times New Roman" pitchFamily="18" charset="0"/>
              </a:rPr>
              <a:t>Photosynthesis </a:t>
            </a:r>
            <a:r>
              <a:rPr lang="en-US" sz="3200" dirty="0" smtClean="0">
                <a:latin typeface="Times New Roman" pitchFamily="18" charset="0"/>
                <a:cs typeface="Times New Roman" pitchFamily="18" charset="0"/>
              </a:rPr>
              <a:t>is an important chemical reaction </a:t>
            </a:r>
          </a:p>
          <a:p>
            <a:pPr marL="377825" indent="-377825">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Sunlight powers the conversion of carbon dioxide and water to glucose and oxygen</a:t>
            </a:r>
          </a:p>
          <a:p>
            <a:pPr marL="784225" lvl="1" indent="-327025">
              <a:buNone/>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6 CO</a:t>
            </a:r>
            <a:r>
              <a:rPr lang="en-US" sz="3200" b="1" baseline="-25000" dirty="0" smtClean="0">
                <a:latin typeface="Times New Roman" pitchFamily="18" charset="0"/>
                <a:cs typeface="Times New Roman" pitchFamily="18" charset="0"/>
              </a:rPr>
              <a:t>2</a:t>
            </a:r>
            <a:r>
              <a:rPr lang="en-US" sz="3200" b="1" dirty="0" smtClean="0">
                <a:latin typeface="Times New Roman" pitchFamily="18" charset="0"/>
                <a:cs typeface="Times New Roman" pitchFamily="18" charset="0"/>
              </a:rPr>
              <a:t> + 6 H</a:t>
            </a:r>
            <a:r>
              <a:rPr lang="en-US" sz="3200" b="1" baseline="-25000" dirty="0" smtClean="0">
                <a:latin typeface="Times New Roman" pitchFamily="18" charset="0"/>
                <a:cs typeface="Times New Roman" pitchFamily="18" charset="0"/>
              </a:rPr>
              <a:t>2</a:t>
            </a:r>
            <a:r>
              <a:rPr lang="en-US" sz="3200" b="1" dirty="0" smtClean="0">
                <a:latin typeface="Times New Roman" pitchFamily="18" charset="0"/>
                <a:cs typeface="Times New Roman" pitchFamily="18" charset="0"/>
              </a:rPr>
              <a:t>0 → C</a:t>
            </a:r>
            <a:r>
              <a:rPr lang="en-US" sz="3200" b="1" baseline="-25000" dirty="0" smtClean="0">
                <a:latin typeface="Times New Roman" pitchFamily="18" charset="0"/>
                <a:cs typeface="Times New Roman" pitchFamily="18" charset="0"/>
              </a:rPr>
              <a:t>6</a:t>
            </a:r>
            <a:r>
              <a:rPr lang="en-US" sz="3200" b="1" dirty="0" smtClean="0">
                <a:latin typeface="Times New Roman" pitchFamily="18" charset="0"/>
                <a:cs typeface="Times New Roman" pitchFamily="18" charset="0"/>
              </a:rPr>
              <a:t>H</a:t>
            </a:r>
            <a:r>
              <a:rPr lang="en-US" sz="3200" b="1" baseline="-25000" dirty="0" smtClean="0">
                <a:latin typeface="Times New Roman" pitchFamily="18" charset="0"/>
                <a:cs typeface="Times New Roman" pitchFamily="18" charset="0"/>
              </a:rPr>
              <a:t>12</a:t>
            </a:r>
            <a:r>
              <a:rPr lang="en-US" sz="3200" b="1" dirty="0" smtClean="0">
                <a:latin typeface="Times New Roman" pitchFamily="18" charset="0"/>
                <a:cs typeface="Times New Roman" pitchFamily="18" charset="0"/>
              </a:rPr>
              <a:t>O</a:t>
            </a:r>
            <a:r>
              <a:rPr lang="en-US" sz="3200" b="1" baseline="-25000" dirty="0" smtClean="0">
                <a:latin typeface="Times New Roman" pitchFamily="18" charset="0"/>
                <a:cs typeface="Times New Roman" pitchFamily="18" charset="0"/>
              </a:rPr>
              <a:t>6</a:t>
            </a:r>
            <a:r>
              <a:rPr lang="en-US" sz="3200" b="1" dirty="0" smtClean="0">
                <a:latin typeface="Times New Roman" pitchFamily="18" charset="0"/>
                <a:cs typeface="Times New Roman" pitchFamily="18" charset="0"/>
              </a:rPr>
              <a:t> + 6 O</a:t>
            </a:r>
            <a:r>
              <a:rPr lang="en-US" sz="3200" b="1" baseline="-25000" dirty="0" smtClean="0">
                <a:latin typeface="Times New Roman" pitchFamily="18" charset="0"/>
                <a:cs typeface="Times New Roman" pitchFamily="18" charset="0"/>
              </a:rPr>
              <a:t>2</a:t>
            </a:r>
          </a:p>
          <a:p>
            <a:pPr marL="784225" lvl="1" indent="-327025">
              <a:buNone/>
            </a:pPr>
            <a:endParaRPr lang="en-US" sz="2600" baseline="-25000" dirty="0" smtClean="0"/>
          </a:p>
          <a:p>
            <a:endParaRPr lang="en-US" dirty="0"/>
          </a:p>
        </p:txBody>
      </p:sp>
      <p:sp>
        <p:nvSpPr>
          <p:cNvPr id="3" name="Title 2"/>
          <p:cNvSpPr>
            <a:spLocks noGrp="1"/>
          </p:cNvSpPr>
          <p:nvPr>
            <p:ph type="title"/>
          </p:nvPr>
        </p:nvSpPr>
        <p:spPr/>
        <p:txBody>
          <a:bodyPr/>
          <a:lstStyle/>
          <a:p>
            <a:r>
              <a:rPr lang="en-US" sz="4400" b="0" dirty="0" smtClean="0">
                <a:solidFill>
                  <a:srgbClr val="FF0000"/>
                </a:solidFill>
                <a:effectLst/>
                <a:latin typeface="Times" pitchFamily="84" charset="0"/>
              </a:rPr>
              <a:t>Chemical Reactions</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0" dirty="0" smtClean="0">
                <a:solidFill>
                  <a:srgbClr val="FF0000"/>
                </a:solidFill>
                <a:effectLst/>
                <a:latin typeface="Times" pitchFamily="84" charset="0"/>
              </a:rPr>
              <a:t>Chemical Reactions</a:t>
            </a:r>
            <a:endParaRPr lang="en-US" dirty="0"/>
          </a:p>
        </p:txBody>
      </p:sp>
      <p:sp>
        <p:nvSpPr>
          <p:cNvPr id="7" name="Content Placeholder 6"/>
          <p:cNvSpPr>
            <a:spLocks noGrp="1"/>
          </p:cNvSpPr>
          <p:nvPr>
            <p:ph idx="1"/>
          </p:nvPr>
        </p:nvSpPr>
        <p:spPr/>
        <p:txBody>
          <a:bodyPr>
            <a:normAutofit/>
          </a:bodyPr>
          <a:lstStyle/>
          <a:p>
            <a:pPr marL="377825" indent="-377825">
              <a:buClr>
                <a:srgbClr val="D1300D"/>
              </a:buClr>
              <a:buFont typeface="Times" pitchFamily="84" charset="0"/>
              <a:buChar char="•"/>
            </a:pPr>
            <a:r>
              <a:rPr lang="en-US" sz="3200" dirty="0" smtClean="0">
                <a:latin typeface="Times New Roman" pitchFamily="18" charset="0"/>
                <a:cs typeface="Times New Roman" pitchFamily="18" charset="0"/>
              </a:rPr>
              <a:t>All chemical reactions are reversible: products of the forward reaction become reactants for the reverse reaction</a:t>
            </a:r>
          </a:p>
          <a:p>
            <a:pPr marL="377825" indent="-377825">
              <a:buClr>
                <a:srgbClr val="D1300D"/>
              </a:buClr>
              <a:buFont typeface="Times" pitchFamily="84" charset="0"/>
              <a:buChar char="•"/>
            </a:pPr>
            <a:endParaRPr lang="en-US" sz="3200" dirty="0" smtClean="0">
              <a:latin typeface="Times New Roman" pitchFamily="18" charset="0"/>
              <a:cs typeface="Times New Roman" pitchFamily="18" charset="0"/>
            </a:endParaRPr>
          </a:p>
          <a:p>
            <a:pPr marL="377825" indent="-377825">
              <a:buClr>
                <a:srgbClr val="D1300D"/>
              </a:buClr>
              <a:buFont typeface="Times" pitchFamily="84" charset="0"/>
              <a:buChar char="•"/>
            </a:pPr>
            <a:r>
              <a:rPr lang="en-US" sz="3200" b="1" dirty="0" smtClean="0">
                <a:latin typeface="Times New Roman" pitchFamily="18" charset="0"/>
                <a:cs typeface="Times New Roman" pitchFamily="18" charset="0"/>
              </a:rPr>
              <a:t>Chemical equilibrium </a:t>
            </a:r>
            <a:r>
              <a:rPr lang="en-US" sz="3200" dirty="0" smtClean="0">
                <a:latin typeface="Times New Roman" pitchFamily="18" charset="0"/>
                <a:cs typeface="Times New Roman" pitchFamily="18" charset="0"/>
              </a:rPr>
              <a:t>is reached when the forward and reverse reaction rates are equal</a:t>
            </a:r>
          </a:p>
          <a:p>
            <a:endParaRPr lang="en-US" sz="32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200" dirty="0" smtClean="0">
                <a:latin typeface="Times New Roman" pitchFamily="18" charset="0"/>
                <a:cs typeface="Times New Roman" pitchFamily="18" charset="0"/>
              </a:rPr>
              <a:t>  Communities                       Populations</a:t>
            </a:r>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rPr>
              <a:t>Themes in Biology</a:t>
            </a:r>
            <a:endParaRPr lang="en-US" dirty="0">
              <a:solidFill>
                <a:srgbClr val="FF0000"/>
              </a:solidFill>
            </a:endParaRPr>
          </a:p>
        </p:txBody>
      </p:sp>
      <p:pic>
        <p:nvPicPr>
          <p:cNvPr id="4" name="Picture 5" descr="01_04cBiologicalOrg-U"/>
          <p:cNvPicPr>
            <a:picLocks noChangeAspect="1" noChangeArrowheads="1"/>
          </p:cNvPicPr>
          <p:nvPr/>
        </p:nvPicPr>
        <p:blipFill>
          <a:blip r:embed="rId2" cstate="print"/>
          <a:srcRect/>
          <a:stretch>
            <a:fillRect/>
          </a:stretch>
        </p:blipFill>
        <p:spPr bwMode="auto">
          <a:xfrm>
            <a:off x="381000" y="2514600"/>
            <a:ext cx="3548063" cy="3200400"/>
          </a:xfrm>
          <a:prstGeom prst="rect">
            <a:avLst/>
          </a:prstGeom>
          <a:noFill/>
          <a:ln w="9525">
            <a:noFill/>
            <a:miter lim="800000"/>
            <a:headEnd/>
            <a:tailEnd/>
          </a:ln>
        </p:spPr>
      </p:pic>
      <p:pic>
        <p:nvPicPr>
          <p:cNvPr id="5" name="Picture 5" descr="01_04dBiologicalOrg-U"/>
          <p:cNvPicPr>
            <a:picLocks noChangeAspect="1" noChangeArrowheads="1"/>
          </p:cNvPicPr>
          <p:nvPr/>
        </p:nvPicPr>
        <p:blipFill>
          <a:blip r:embed="rId3" cstate="print"/>
          <a:srcRect/>
          <a:stretch>
            <a:fillRect/>
          </a:stretch>
        </p:blipFill>
        <p:spPr bwMode="auto">
          <a:xfrm>
            <a:off x="5257800" y="2286000"/>
            <a:ext cx="2864754" cy="406876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383</TotalTime>
  <Words>2832</Words>
  <Application>Microsoft Office PowerPoint</Application>
  <PresentationFormat>On-screen Show (4:3)</PresentationFormat>
  <Paragraphs>527</Paragraphs>
  <Slides>88</Slides>
  <Notes>3</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Concourse</vt:lpstr>
      <vt:lpstr>Chapter 1</vt:lpstr>
      <vt:lpstr>Inquiring About Life</vt:lpstr>
      <vt:lpstr>Properties of Life</vt:lpstr>
      <vt:lpstr>Properties of Life</vt:lpstr>
      <vt:lpstr>Properties of Life</vt:lpstr>
      <vt:lpstr>Properties of Life</vt:lpstr>
      <vt:lpstr>Properties of Life</vt:lpstr>
      <vt:lpstr>Themes in Biology</vt:lpstr>
      <vt:lpstr>Themes in Biology</vt:lpstr>
      <vt:lpstr>Themes in Biology</vt:lpstr>
      <vt:lpstr>Themes in Biology</vt:lpstr>
      <vt:lpstr>Interaction of an African tree with the organisms/environment</vt:lpstr>
      <vt:lpstr>Themes in Biology</vt:lpstr>
      <vt:lpstr>Themes in Biology</vt:lpstr>
      <vt:lpstr>Energy flow in an ecosystem</vt:lpstr>
      <vt:lpstr>Energy Flow</vt:lpstr>
      <vt:lpstr>Structure and Function Are Correlated</vt:lpstr>
      <vt:lpstr>Themes in Biology</vt:lpstr>
      <vt:lpstr>Themes in Biology</vt:lpstr>
      <vt:lpstr>The Continuity of life is based on heritable information from DNA</vt:lpstr>
      <vt:lpstr>A lung cell from a newt divides into two smaller cells that will grow and divide again. </vt:lpstr>
      <vt:lpstr>DNA Structure and Function</vt:lpstr>
      <vt:lpstr>Inherited DNA directs development of an organism. </vt:lpstr>
      <vt:lpstr>DNA Structure and Function</vt:lpstr>
      <vt:lpstr>Feedback Mechanisms Regulate Biological Systems</vt:lpstr>
      <vt:lpstr>Themes in Biology</vt:lpstr>
      <vt:lpstr>Classifying the Diversity of Life</vt:lpstr>
      <vt:lpstr>Grouping Species: The Basic Idea</vt:lpstr>
      <vt:lpstr>The Three Domains of Life</vt:lpstr>
      <vt:lpstr>The Three Domains of Life</vt:lpstr>
      <vt:lpstr>The Three Domains of Life</vt:lpstr>
      <vt:lpstr>Unity in the Diversity of Life</vt:lpstr>
      <vt:lpstr>Charles Darwin and the Theory of Natural Selection</vt:lpstr>
      <vt:lpstr>Charles Darwin</vt:lpstr>
      <vt:lpstr>Charles Darwin and the Theory of Natural Selection</vt:lpstr>
      <vt:lpstr>Charles Darwin and the Theory of Natural Selection</vt:lpstr>
      <vt:lpstr>Studying Nature</vt:lpstr>
      <vt:lpstr>Types of Data</vt:lpstr>
      <vt:lpstr>Qualitative Data</vt:lpstr>
      <vt:lpstr>Inductive Reasoning</vt:lpstr>
      <vt:lpstr>Forming and Testing Hypotheses</vt:lpstr>
      <vt:lpstr>Forming and Testing Hypotheses</vt:lpstr>
      <vt:lpstr>Science benefits from a cooperative approach and diverse viewpoints</vt:lpstr>
      <vt:lpstr>Building on the Work of Others</vt:lpstr>
      <vt:lpstr>Science, Technology, and Society</vt:lpstr>
      <vt:lpstr>Science, Technology, and Society</vt:lpstr>
      <vt:lpstr>Chapter 2</vt:lpstr>
      <vt:lpstr>A Chemical Connection to Biology</vt:lpstr>
      <vt:lpstr>Matter</vt:lpstr>
      <vt:lpstr>Elements and Compounds</vt:lpstr>
      <vt:lpstr>Elements and Compounds</vt:lpstr>
      <vt:lpstr>The Elements of Life</vt:lpstr>
      <vt:lpstr>The Elements of Life</vt:lpstr>
      <vt:lpstr>Evolution of Tolerance to Toxic Elements</vt:lpstr>
      <vt:lpstr>An element’s properties depend on the structure of its atoms</vt:lpstr>
      <vt:lpstr>Atomic Structure</vt:lpstr>
      <vt:lpstr>Subatomic Particles</vt:lpstr>
      <vt:lpstr>Cloud of Negative Charge</vt:lpstr>
      <vt:lpstr>Atomic Number and Atomic Mass</vt:lpstr>
      <vt:lpstr>Isotopes</vt:lpstr>
      <vt:lpstr>Isotopes</vt:lpstr>
      <vt:lpstr>The Energy Levels of Electrons</vt:lpstr>
      <vt:lpstr>The Energy Levels of Electrons</vt:lpstr>
      <vt:lpstr>Electron Distribution and Chemical Properties</vt:lpstr>
      <vt:lpstr>Properties of Electrons</vt:lpstr>
      <vt:lpstr>Formation and Function of molecules</vt:lpstr>
      <vt:lpstr>Covalent Bonds</vt:lpstr>
      <vt:lpstr>Covalent Bonds</vt:lpstr>
      <vt:lpstr>Covalent Bonds</vt:lpstr>
      <vt:lpstr>Covalent Bonds</vt:lpstr>
      <vt:lpstr>Covalent Bonds</vt:lpstr>
      <vt:lpstr>Covalent Bonds</vt:lpstr>
      <vt:lpstr>Covalent Bonds</vt:lpstr>
      <vt:lpstr>Covalent Bonds</vt:lpstr>
      <vt:lpstr>Covalent Bonds</vt:lpstr>
      <vt:lpstr>Covalent Bonds</vt:lpstr>
      <vt:lpstr>Ionic Bonds</vt:lpstr>
      <vt:lpstr>Ionic Bonds</vt:lpstr>
      <vt:lpstr>Ionic Bonds</vt:lpstr>
      <vt:lpstr>Ionic Bonds</vt:lpstr>
      <vt:lpstr>Chemical Bonds</vt:lpstr>
      <vt:lpstr>Hydrogen Bonds</vt:lpstr>
      <vt:lpstr>Hydrogen Bonds</vt:lpstr>
      <vt:lpstr>Molecular Shape and Function</vt:lpstr>
      <vt:lpstr>Chemical Reactions</vt:lpstr>
      <vt:lpstr>Chemical Reactions</vt:lpstr>
      <vt:lpstr>Chemical Reactions</vt:lpstr>
      <vt:lpstr>Chemical Reactions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 </dc:creator>
  <cp:lastModifiedBy> </cp:lastModifiedBy>
  <cp:revision>112</cp:revision>
  <dcterms:created xsi:type="dcterms:W3CDTF">2013-01-06T22:24:37Z</dcterms:created>
  <dcterms:modified xsi:type="dcterms:W3CDTF">2013-01-08T18:55:11Z</dcterms:modified>
</cp:coreProperties>
</file>